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8" r:id="rId3"/>
    <p:sldId id="295" r:id="rId4"/>
    <p:sldId id="296" r:id="rId5"/>
    <p:sldId id="299" r:id="rId6"/>
    <p:sldId id="305" r:id="rId7"/>
    <p:sldId id="306" r:id="rId8"/>
    <p:sldId id="307" r:id="rId9"/>
  </p:sldIdLst>
  <p:sldSz cx="12192000" cy="6858000"/>
  <p:notesSz cx="7010400" cy="92964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D2AC88"/>
    <a:srgbClr val="7A0000"/>
    <a:srgbClr val="8A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3" autoAdjust="0"/>
    <p:restoredTop sz="96691" autoAdjust="0"/>
  </p:normalViewPr>
  <p:slideViewPr>
    <p:cSldViewPr snapToGrid="0" showGuides="1">
      <p:cViewPr varScale="1">
        <p:scale>
          <a:sx n="61" d="100"/>
          <a:sy n="61" d="100"/>
        </p:scale>
        <p:origin x="1020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685643601336185"/>
          <c:y val="4.9494506305237107E-2"/>
          <c:w val="0.95593414428042323"/>
          <c:h val="0.9072233968415865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spPr>
            <a:solidFill>
              <a:srgbClr val="7A0000"/>
            </a:solidFill>
          </c:spPr>
          <c:invertIfNegative val="0"/>
          <c:cat>
            <c:strRef>
              <c:f>Hoja1!$A$2:$A$9</c:f>
              <c:strCache>
                <c:ptCount val="8"/>
                <c:pt idx="0">
                  <c:v>13 A 14</c:v>
                </c:pt>
                <c:pt idx="1">
                  <c:v>15 A 19</c:v>
                </c:pt>
                <c:pt idx="2">
                  <c:v>20 A 24</c:v>
                </c:pt>
                <c:pt idx="3">
                  <c:v>25 A 29</c:v>
                </c:pt>
                <c:pt idx="4">
                  <c:v>30 A 34</c:v>
                </c:pt>
                <c:pt idx="5">
                  <c:v>35 A 39</c:v>
                </c:pt>
                <c:pt idx="6">
                  <c:v>40 A 44</c:v>
                </c:pt>
                <c:pt idx="7">
                  <c:v>45 A 47</c:v>
                </c:pt>
              </c:strCache>
            </c:strRef>
          </c:cat>
          <c:val>
            <c:numRef>
              <c:f>Hoja1!$B$2:$B$9</c:f>
              <c:numCache>
                <c:formatCode>General</c:formatCode>
                <c:ptCount val="8"/>
                <c:pt idx="0">
                  <c:v>0</c:v>
                </c:pt>
                <c:pt idx="1">
                  <c:v>59</c:v>
                </c:pt>
                <c:pt idx="2">
                  <c:v>97</c:v>
                </c:pt>
                <c:pt idx="3">
                  <c:v>89</c:v>
                </c:pt>
                <c:pt idx="4">
                  <c:v>90</c:v>
                </c:pt>
                <c:pt idx="5">
                  <c:v>48</c:v>
                </c:pt>
                <c:pt idx="6">
                  <c:v>14</c:v>
                </c:pt>
                <c:pt idx="7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BA7-4D02-9556-F5CF6765FD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402368"/>
        <c:axId val="21403904"/>
      </c:barChart>
      <c:catAx>
        <c:axId val="214023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000" b="1"/>
            </a:pPr>
            <a:endParaRPr lang="es-MX"/>
          </a:p>
        </c:txPr>
        <c:crossAx val="21403904"/>
        <c:crosses val="autoZero"/>
        <c:auto val="1"/>
        <c:lblAlgn val="ctr"/>
        <c:lblOffset val="100"/>
        <c:noMultiLvlLbl val="0"/>
      </c:catAx>
      <c:valAx>
        <c:axId val="2140390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000" b="1"/>
            </a:pPr>
            <a:endParaRPr lang="es-MX"/>
          </a:p>
        </c:txPr>
        <c:crossAx val="2140236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s-MX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91116018183951E-2"/>
          <c:y val="1.7759382541625356E-2"/>
          <c:w val="0.95593414428042323"/>
          <c:h val="0.9072233968415865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spPr>
            <a:solidFill>
              <a:srgbClr val="7A0000"/>
            </a:solidFill>
          </c:spPr>
          <c:invertIfNegative val="0"/>
          <c:cat>
            <c:strRef>
              <c:f>Hoja1!$A$2:$A$13</c:f>
              <c:strCache>
                <c:ptCount val="12"/>
                <c:pt idx="0">
                  <c:v>COMPLETA</c:v>
                </c:pt>
                <c:pt idx="1">
                  <c:v>INCOMPLETA</c:v>
                </c:pt>
                <c:pt idx="2">
                  <c:v>COMPLETA</c:v>
                </c:pt>
                <c:pt idx="3">
                  <c:v>INCOMPLETA</c:v>
                </c:pt>
                <c:pt idx="4">
                  <c:v>COMPLETA</c:v>
                </c:pt>
                <c:pt idx="5">
                  <c:v>INCOMPLETA</c:v>
                </c:pt>
                <c:pt idx="6">
                  <c:v>COMPLETA</c:v>
                </c:pt>
                <c:pt idx="7">
                  <c:v>INCOMPLETA</c:v>
                </c:pt>
                <c:pt idx="8">
                  <c:v>POSGRADO</c:v>
                </c:pt>
                <c:pt idx="9">
                  <c:v>SIN ESPECIFICAR</c:v>
                </c:pt>
                <c:pt idx="10">
                  <c:v>NINGUNA</c:v>
                </c:pt>
                <c:pt idx="11">
                  <c:v>SABE LEER Y ESCRIBIR</c:v>
                </c:pt>
              </c:strCache>
            </c:strRef>
          </c:cat>
          <c:val>
            <c:numRef>
              <c:f>Hoja1!$B$2:$B$13</c:f>
              <c:numCache>
                <c:formatCode>General</c:formatCode>
                <c:ptCount val="12"/>
                <c:pt idx="0">
                  <c:v>24</c:v>
                </c:pt>
                <c:pt idx="1">
                  <c:v>5</c:v>
                </c:pt>
                <c:pt idx="2">
                  <c:v>115</c:v>
                </c:pt>
                <c:pt idx="3">
                  <c:v>12</c:v>
                </c:pt>
                <c:pt idx="4">
                  <c:v>124</c:v>
                </c:pt>
                <c:pt idx="5">
                  <c:v>33</c:v>
                </c:pt>
                <c:pt idx="6">
                  <c:v>66</c:v>
                </c:pt>
                <c:pt idx="7">
                  <c:v>12</c:v>
                </c:pt>
                <c:pt idx="8">
                  <c:v>3</c:v>
                </c:pt>
                <c:pt idx="9">
                  <c:v>3</c:v>
                </c:pt>
                <c:pt idx="10">
                  <c:v>0</c:v>
                </c:pt>
                <c:pt idx="11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692-41D2-8EC8-E60BD7920B0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860352"/>
        <c:axId val="21861888"/>
      </c:barChart>
      <c:catAx>
        <c:axId val="218603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000" b="1"/>
            </a:pPr>
            <a:endParaRPr lang="es-MX"/>
          </a:p>
        </c:txPr>
        <c:crossAx val="21861888"/>
        <c:crosses val="autoZero"/>
        <c:auto val="1"/>
        <c:lblAlgn val="ctr"/>
        <c:lblOffset val="100"/>
        <c:noMultiLvlLbl val="0"/>
      </c:catAx>
      <c:valAx>
        <c:axId val="2186188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 b="1"/>
            </a:pPr>
            <a:endParaRPr lang="es-MX"/>
          </a:p>
        </c:txPr>
        <c:crossAx val="2186035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s-MX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29ACE9-5F4A-4A9C-A3D4-128ABBCFC3EC}" type="datetimeFigureOut">
              <a:rPr lang="es-MX" smtClean="0"/>
              <a:t>14/01/2025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041" y="4473892"/>
            <a:ext cx="5608320" cy="366045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938" y="8829968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F10D99-C68E-4336-86F3-8AAC02D76F9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77659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/>
              <a:t>Portada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F10D99-C68E-4336-86F3-8AAC02D76F93}" type="slidenum">
              <a:rPr lang="es-MX" smtClean="0"/>
              <a:t>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136471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/>
              <a:t>Sub portada o separador de tema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F10D99-C68E-4336-86F3-8AAC02D76F93}" type="slidenum">
              <a:rPr lang="es-MX" smtClean="0"/>
              <a:t>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383847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2022B4-7A67-49CA-B0C8-76E2AED3560F}" type="slidenum">
              <a:rPr lang="es-MX" smtClean="0"/>
              <a:t>4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111179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F10D99-C68E-4336-86F3-8AAC02D76F93}" type="slidenum">
              <a:rPr lang="es-MX" smtClean="0"/>
              <a:t>5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2799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6847980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6EBE1B2-18EB-4490-8107-AFD34D6A1E1D}" type="datetimeFigureOut">
              <a:rPr lang="es-MX" smtClean="0"/>
              <a:t>14/01/2025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7226B85-3DF7-4ACD-9CFA-1ADDC8A8B73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40902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6EBE1B2-18EB-4490-8107-AFD34D6A1E1D}" type="datetimeFigureOut">
              <a:rPr lang="es-MX" smtClean="0"/>
              <a:t>14/01/2025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7226B85-3DF7-4ACD-9CFA-1ADDC8A8B73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13840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6EBE1B2-18EB-4490-8107-AFD34D6A1E1D}" type="datetimeFigureOut">
              <a:rPr lang="es-MX" smtClean="0"/>
              <a:t>14/01/2025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7226B85-3DF7-4ACD-9CFA-1ADDC8A8B73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958951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ase Principal Az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ÍTULO / TEMA DINCOND-MEDIUM"/>
          <p:cNvSpPr>
            <a:spLocks noGrp="1"/>
          </p:cNvSpPr>
          <p:nvPr>
            <p:ph type="body" sz="quarter" idx="21"/>
          </p:nvPr>
        </p:nvSpPr>
        <p:spPr>
          <a:xfrm>
            <a:off x="2917846" y="149898"/>
            <a:ext cx="8710042" cy="456101"/>
          </a:xfrm>
          <a:prstGeom prst="rect">
            <a:avLst/>
          </a:prstGeom>
        </p:spPr>
        <p:txBody>
          <a:bodyPr lIns="55449" tIns="27725" rIns="55449" bIns="27725">
            <a:spAutoFit/>
          </a:bodyPr>
          <a:lstStyle>
            <a:lvl1pPr marL="0" indent="0" defTabSz="412731">
              <a:lnSpc>
                <a:spcPct val="100000"/>
              </a:lnSpc>
              <a:spcBef>
                <a:spcPts val="0"/>
              </a:spcBef>
              <a:buSzTx/>
              <a:buNone/>
              <a:defRPr sz="2600" b="1" cap="all">
                <a:solidFill>
                  <a:srgbClr val="FFFFFF"/>
                </a:solidFill>
                <a:latin typeface="DIN Pro"/>
                <a:ea typeface="DIN Pro"/>
                <a:cs typeface="DIN Pro"/>
                <a:sym typeface="DIN Pro"/>
              </a:defRPr>
            </a:lvl1pPr>
          </a:lstStyle>
          <a:p>
            <a:r>
              <a:t>TÍTULO / TEMA DINCOND-MEDIUM</a:t>
            </a:r>
          </a:p>
        </p:txBody>
      </p:sp>
      <p:sp>
        <p:nvSpPr>
          <p:cNvPr id="36" name="TÍTULO DINCOND-BLACK TÍTULO DINCOND-BLACK"/>
          <p:cNvSpPr>
            <a:spLocks noGrp="1"/>
          </p:cNvSpPr>
          <p:nvPr>
            <p:ph type="body" sz="quarter" idx="22"/>
          </p:nvPr>
        </p:nvSpPr>
        <p:spPr>
          <a:xfrm>
            <a:off x="315271" y="1055171"/>
            <a:ext cx="5143595" cy="1510236"/>
          </a:xfrm>
          <a:prstGeom prst="rect">
            <a:avLst/>
          </a:prstGeom>
        </p:spPr>
        <p:txBody>
          <a:bodyPr lIns="55449" tIns="27725" rIns="55449" bIns="27725">
            <a:spAutoFit/>
          </a:bodyPr>
          <a:lstStyle>
            <a:lvl1pPr marL="0" indent="0" defTabSz="412731">
              <a:spcBef>
                <a:spcPts val="0"/>
              </a:spcBef>
              <a:buSzTx/>
              <a:buNone/>
              <a:defRPr sz="3500" cap="all">
                <a:solidFill>
                  <a:srgbClr val="555555"/>
                </a:solidFill>
                <a:latin typeface="DIN Pro Black"/>
                <a:ea typeface="DIN Pro Black"/>
                <a:cs typeface="DIN Pro Black"/>
                <a:sym typeface="DIN Pro Black"/>
              </a:defRPr>
            </a:lvl1pPr>
          </a:lstStyle>
          <a:p>
            <a:r>
              <a:t>TÍTULO DINCOND-BLACK TÍTULO DINCOND-BLACK</a:t>
            </a:r>
          </a:p>
        </p:txBody>
      </p:sp>
      <p:sp>
        <p:nvSpPr>
          <p:cNvPr id="37" name="DINCond-Medium DINCond-Medium"/>
          <p:cNvSpPr>
            <a:spLocks noGrp="1"/>
          </p:cNvSpPr>
          <p:nvPr>
            <p:ph type="body" sz="quarter" idx="23"/>
          </p:nvPr>
        </p:nvSpPr>
        <p:spPr>
          <a:xfrm>
            <a:off x="304506" y="2308238"/>
            <a:ext cx="3263481" cy="1951895"/>
          </a:xfrm>
          <a:prstGeom prst="rect">
            <a:avLst/>
          </a:prstGeom>
        </p:spPr>
        <p:txBody>
          <a:bodyPr lIns="55449" tIns="27725" rIns="55449" bIns="27725">
            <a:spAutoFit/>
          </a:bodyPr>
          <a:lstStyle>
            <a:lvl1pPr marL="0" indent="0" defTabSz="412731">
              <a:lnSpc>
                <a:spcPct val="110000"/>
              </a:lnSpc>
              <a:spcBef>
                <a:spcPts val="0"/>
              </a:spcBef>
              <a:buSzTx/>
              <a:buNone/>
              <a:defRPr cap="all">
                <a:solidFill>
                  <a:srgbClr val="7D7D7D"/>
                </a:solidFill>
                <a:latin typeface="DIN Pro"/>
                <a:ea typeface="DIN Pro"/>
                <a:cs typeface="DIN Pro"/>
                <a:sym typeface="DIN Pro"/>
              </a:defRPr>
            </a:lvl1pPr>
          </a:lstStyle>
          <a:p>
            <a:r>
              <a:t>DINCond-Medium DINCond-Medium</a:t>
            </a:r>
          </a:p>
        </p:txBody>
      </p:sp>
      <p:sp>
        <p:nvSpPr>
          <p:cNvPr id="38" name="Cuerpo de texto DINPro Medium…"/>
          <p:cNvSpPr>
            <a:spLocks noGrp="1"/>
          </p:cNvSpPr>
          <p:nvPr>
            <p:ph type="body" sz="quarter" idx="24"/>
          </p:nvPr>
        </p:nvSpPr>
        <p:spPr>
          <a:xfrm>
            <a:off x="617772" y="3971938"/>
            <a:ext cx="4309025" cy="4783440"/>
          </a:xfrm>
          <a:prstGeom prst="rect">
            <a:avLst/>
          </a:prstGeom>
        </p:spPr>
        <p:txBody>
          <a:bodyPr lIns="55449" tIns="27725" rIns="55449" bIns="27725">
            <a:spAutoFit/>
          </a:bodyPr>
          <a:lstStyle>
            <a:lvl1pPr marL="0" indent="0" defTabSz="500583">
              <a:lnSpc>
                <a:spcPct val="120000"/>
              </a:lnSpc>
              <a:spcBef>
                <a:spcPts val="0"/>
              </a:spcBef>
              <a:buSzTx/>
              <a:buNone/>
              <a:defRPr sz="3200">
                <a:solidFill>
                  <a:srgbClr val="7D7D7D"/>
                </a:solidFill>
                <a:latin typeface="DIN Pro Medium"/>
                <a:sym typeface="DIN Pro Medium"/>
              </a:defRPr>
            </a:lvl1pPr>
          </a:lstStyle>
          <a:p>
            <a:pPr marL="0" indent="0" defTabSz="825500">
              <a:lnSpc>
                <a:spcPct val="120000"/>
              </a:lnSpc>
              <a:spcBef>
                <a:spcPts val="0"/>
              </a:spcBef>
              <a:buSzTx/>
              <a:buNone/>
              <a:defRPr sz="3200">
                <a:solidFill>
                  <a:srgbClr val="7D7D7D"/>
                </a:solidFill>
                <a:latin typeface="DIN Pro Medium"/>
                <a:ea typeface="DIN Pro Medium"/>
                <a:cs typeface="DIN Pro Medium"/>
                <a:sym typeface="DIN Pro Medium"/>
              </a:defRPr>
            </a:pPr>
            <a:r>
              <a:t>Cuerpo de texto DINPro Medium</a:t>
            </a:r>
          </a:p>
          <a:p>
            <a:pPr marL="0" indent="0" defTabSz="825500">
              <a:lnSpc>
                <a:spcPct val="120000"/>
              </a:lnSpc>
              <a:spcBef>
                <a:spcPts val="0"/>
              </a:spcBef>
              <a:buSzTx/>
              <a:buNone/>
              <a:defRPr sz="3200">
                <a:solidFill>
                  <a:srgbClr val="7D7D7D"/>
                </a:solidFill>
                <a:latin typeface="DIN Pro Medium"/>
                <a:ea typeface="DIN Pro Medium"/>
                <a:cs typeface="DIN Pro Medium"/>
                <a:sym typeface="DIN Pro Medium"/>
              </a:defRPr>
            </a:pPr>
            <a:r>
              <a:t>Cuerpo de texto DINPro Medium</a:t>
            </a:r>
          </a:p>
          <a:p>
            <a:pPr marL="0" indent="0" defTabSz="825500">
              <a:lnSpc>
                <a:spcPct val="120000"/>
              </a:lnSpc>
              <a:spcBef>
                <a:spcPts val="0"/>
              </a:spcBef>
              <a:buSzTx/>
              <a:buNone/>
              <a:defRPr sz="3200">
                <a:solidFill>
                  <a:srgbClr val="7D7D7D"/>
                </a:solidFill>
                <a:latin typeface="DIN Pro Medium"/>
                <a:ea typeface="DIN Pro Medium"/>
                <a:cs typeface="DIN Pro Medium"/>
                <a:sym typeface="DIN Pro Medium"/>
              </a:defRPr>
            </a:pPr>
            <a:r>
              <a:t>Cuerpo de texto DINPro Medium</a:t>
            </a:r>
          </a:p>
          <a:p>
            <a:pPr marL="0" indent="0" defTabSz="825500">
              <a:lnSpc>
                <a:spcPct val="120000"/>
              </a:lnSpc>
              <a:spcBef>
                <a:spcPts val="0"/>
              </a:spcBef>
              <a:buSzTx/>
              <a:buNone/>
              <a:defRPr sz="3200">
                <a:solidFill>
                  <a:srgbClr val="7D7D7D"/>
                </a:solidFill>
                <a:latin typeface="DIN Pro Medium"/>
                <a:ea typeface="DIN Pro Medium"/>
                <a:cs typeface="DIN Pro Medium"/>
                <a:sym typeface="DIN Pro Medium"/>
              </a:defRPr>
            </a:pPr>
            <a:r>
              <a:t>Cuerpo de texto DINPro Medium</a:t>
            </a:r>
          </a:p>
        </p:txBody>
      </p:sp>
      <p:sp>
        <p:nvSpPr>
          <p:cNvPr id="39" name="DINCond-Medium DINCond-Medium"/>
          <p:cNvSpPr>
            <a:spLocks noGrp="1"/>
          </p:cNvSpPr>
          <p:nvPr>
            <p:ph type="body" sz="quarter" idx="25"/>
          </p:nvPr>
        </p:nvSpPr>
        <p:spPr>
          <a:xfrm>
            <a:off x="304506" y="3536758"/>
            <a:ext cx="5830429" cy="443790"/>
          </a:xfrm>
          <a:prstGeom prst="rect">
            <a:avLst/>
          </a:prstGeom>
        </p:spPr>
        <p:txBody>
          <a:bodyPr lIns="55449" tIns="27725" rIns="55449" bIns="27725">
            <a:spAutoFit/>
          </a:bodyPr>
          <a:lstStyle>
            <a:lvl1pPr marL="0" indent="0" defTabSz="412731">
              <a:lnSpc>
                <a:spcPct val="120000"/>
              </a:lnSpc>
              <a:spcBef>
                <a:spcPts val="0"/>
              </a:spcBef>
              <a:buSzTx/>
              <a:buNone/>
              <a:defRPr sz="2100" cap="all">
                <a:solidFill>
                  <a:srgbClr val="7D7D7D"/>
                </a:solidFill>
                <a:latin typeface="DIN Pro Black"/>
                <a:ea typeface="DIN Pro Black"/>
                <a:cs typeface="DIN Pro Black"/>
                <a:sym typeface="DIN Pro Black"/>
              </a:defRPr>
            </a:lvl1pPr>
          </a:lstStyle>
          <a:p>
            <a:r>
              <a:t>DINCond-Medium DINCond-Medium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778241" y="6377941"/>
            <a:ext cx="2804160" cy="167972"/>
          </a:xfrm>
          <a:prstGeom prst="rect">
            <a:avLst/>
          </a:prstGeom>
        </p:spPr>
        <p:txBody>
          <a:bodyPr lIns="55449" tIns="27725" rIns="55449" bIns="27725"/>
          <a:lstStyle/>
          <a:p>
            <a:fld id="{86CB4B4D-7CA3-9044-876B-883B54F8677D}" type="slidenum"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87241336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6EBE1B2-18EB-4490-8107-AFD34D6A1E1D}" type="datetimeFigureOut">
              <a:rPr lang="es-MX" smtClean="0"/>
              <a:t>14/01/2025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7226B85-3DF7-4ACD-9CFA-1ADDC8A8B73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52340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6EBE1B2-18EB-4490-8107-AFD34D6A1E1D}" type="datetimeFigureOut">
              <a:rPr lang="es-MX" smtClean="0"/>
              <a:t>14/01/2025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7226B85-3DF7-4ACD-9CFA-1ADDC8A8B73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74579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6EBE1B2-18EB-4490-8107-AFD34D6A1E1D}" type="datetimeFigureOut">
              <a:rPr lang="es-MX" smtClean="0"/>
              <a:t>14/01/2025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7226B85-3DF7-4ACD-9CFA-1ADDC8A8B73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82708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6EBE1B2-18EB-4490-8107-AFD34D6A1E1D}" type="datetimeFigureOut">
              <a:rPr lang="es-MX" smtClean="0"/>
              <a:t>14/01/2025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7226B85-3DF7-4ACD-9CFA-1ADDC8A8B73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38138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6EBE1B2-18EB-4490-8107-AFD34D6A1E1D}" type="datetimeFigureOut">
              <a:rPr lang="es-MX" smtClean="0"/>
              <a:t>14/01/2025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7226B85-3DF7-4ACD-9CFA-1ADDC8A8B73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6365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6EBE1B2-18EB-4490-8107-AFD34D6A1E1D}" type="datetimeFigureOut">
              <a:rPr lang="es-MX" smtClean="0"/>
              <a:t>14/01/2025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7226B85-3DF7-4ACD-9CFA-1ADDC8A8B73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15826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6EBE1B2-18EB-4490-8107-AFD34D6A1E1D}" type="datetimeFigureOut">
              <a:rPr lang="es-MX" smtClean="0"/>
              <a:t>14/01/2025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7226B85-3DF7-4ACD-9CFA-1ADDC8A8B73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33300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6EBE1B2-18EB-4490-8107-AFD34D6A1E1D}" type="datetimeFigureOut">
              <a:rPr lang="es-MX" smtClean="0"/>
              <a:t>14/01/2025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7226B85-3DF7-4ACD-9CFA-1ADDC8A8B73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28990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4" y="0"/>
            <a:ext cx="1218963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9067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chart" Target="../charts/char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4" y="0"/>
            <a:ext cx="12189631" cy="6858000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4876"/>
            <a:ext cx="6534150" cy="1243810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433363" y="4671556"/>
            <a:ext cx="6117059" cy="67710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s-MX" sz="4400" dirty="0">
                <a:latin typeface="Encode Sans" pitchFamily="2" charset="0"/>
              </a:rPr>
              <a:t>DIRECCIÓN DE EPIDEMIOLOGÍA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458987" y="5242008"/>
            <a:ext cx="10885993" cy="67710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s-MX" sz="4400" dirty="0">
                <a:latin typeface="Encode Sans" pitchFamily="2" charset="0"/>
              </a:rPr>
              <a:t>DEPARTAMENTO DE ENFERMEDADES NO TRANSMISIBLES</a:t>
            </a:r>
          </a:p>
        </p:txBody>
      </p:sp>
    </p:spTree>
    <p:extLst>
      <p:ext uri="{BB962C8B-B14F-4D97-AF65-F5344CB8AC3E}">
        <p14:creationId xmlns:p14="http://schemas.microsoft.com/office/powerpoint/2010/main" val="3111130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9" y="0"/>
            <a:ext cx="12189631" cy="6858000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3468914" y="1422400"/>
            <a:ext cx="5500915" cy="6932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5000"/>
              </a:lnSpc>
            </a:pPr>
            <a:endParaRPr lang="es-MX" sz="4400" dirty="0">
              <a:solidFill>
                <a:schemeClr val="tx1">
                  <a:lumMod val="50000"/>
                  <a:lumOff val="50000"/>
                </a:schemeClr>
              </a:solidFill>
              <a:latin typeface="Encode Sans" pitchFamily="2" charset="0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1645920" y="2351123"/>
            <a:ext cx="9628093" cy="23945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s-MX" sz="4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Encode Sans" pitchFamily="2" charset="0"/>
              </a:rPr>
              <a:t>PANORAMA EPIDEMIOLÓGICO DE MORBILIDAD MATERNA EXTREMADAMENTE GRAVE</a:t>
            </a:r>
          </a:p>
          <a:p>
            <a:pPr algn="ctr">
              <a:lnSpc>
                <a:spcPct val="85000"/>
              </a:lnSpc>
            </a:pPr>
            <a:endParaRPr lang="es-MX" sz="4400" b="1" dirty="0">
              <a:solidFill>
                <a:schemeClr val="tx1">
                  <a:lumMod val="50000"/>
                  <a:lumOff val="50000"/>
                </a:schemeClr>
              </a:solidFill>
              <a:latin typeface="Encode Sans" pitchFamily="2" charset="0"/>
            </a:endParaRPr>
          </a:p>
          <a:p>
            <a:pPr algn="ctr">
              <a:lnSpc>
                <a:spcPct val="85000"/>
              </a:lnSpc>
            </a:pPr>
            <a:r>
              <a:rPr lang="es-MX" sz="4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Encode Sans" pitchFamily="2" charset="0"/>
              </a:rPr>
              <a:t>OCTUBRE A DICIEMBRE DE 2024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11334045" y="6328589"/>
            <a:ext cx="519288" cy="2462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MX" sz="10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2024</a:t>
            </a:r>
          </a:p>
        </p:txBody>
      </p:sp>
    </p:spTree>
    <p:extLst>
      <p:ext uri="{BB962C8B-B14F-4D97-AF65-F5344CB8AC3E}">
        <p14:creationId xmlns:p14="http://schemas.microsoft.com/office/powerpoint/2010/main" val="29559539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8"/>
          <p:cNvSpPr txBox="1">
            <a:spLocks/>
          </p:cNvSpPr>
          <p:nvPr/>
        </p:nvSpPr>
        <p:spPr>
          <a:xfrm>
            <a:off x="1565117" y="6032145"/>
            <a:ext cx="5822585" cy="12330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701">
              <a:lnSpc>
                <a:spcPts val="979"/>
              </a:lnSpc>
            </a:pPr>
            <a:r>
              <a:rPr lang="es-MX" sz="800" spc="-6" dirty="0"/>
              <a:t>Fuente:</a:t>
            </a:r>
            <a:r>
              <a:rPr lang="es-MX" sz="800" spc="3" dirty="0"/>
              <a:t> </a:t>
            </a:r>
            <a:r>
              <a:rPr lang="es-MX" sz="800" spc="-12" dirty="0"/>
              <a:t>SINAVE,</a:t>
            </a:r>
            <a:r>
              <a:rPr lang="es-MX" sz="800" spc="24" dirty="0"/>
              <a:t> </a:t>
            </a:r>
            <a:r>
              <a:rPr lang="es-MX" sz="800" spc="-6" dirty="0"/>
              <a:t>Sistema</a:t>
            </a:r>
            <a:r>
              <a:rPr lang="es-MX" sz="800" spc="-3" dirty="0"/>
              <a:t> de</a:t>
            </a:r>
            <a:r>
              <a:rPr lang="es-MX" sz="800" spc="9" dirty="0"/>
              <a:t> </a:t>
            </a:r>
            <a:r>
              <a:rPr lang="es-MX" sz="800" spc="-3" dirty="0"/>
              <a:t>Vigilancia</a:t>
            </a:r>
            <a:r>
              <a:rPr lang="es-MX" sz="800" dirty="0"/>
              <a:t> </a:t>
            </a:r>
            <a:r>
              <a:rPr lang="es-MX" sz="800" spc="-3" dirty="0"/>
              <a:t>Epidemiológica de</a:t>
            </a:r>
            <a:r>
              <a:rPr lang="es-MX" sz="800" spc="-12" dirty="0"/>
              <a:t> </a:t>
            </a:r>
            <a:r>
              <a:rPr lang="es-MX" sz="800" spc="-3" dirty="0"/>
              <a:t>Morbilidad</a:t>
            </a:r>
            <a:r>
              <a:rPr lang="es-MX" sz="800" spc="-9" dirty="0"/>
              <a:t> </a:t>
            </a:r>
            <a:r>
              <a:rPr lang="es-MX" sz="800" spc="-6" dirty="0"/>
              <a:t>Materna</a:t>
            </a:r>
            <a:r>
              <a:rPr lang="es-MX" sz="800" spc="3" dirty="0"/>
              <a:t> </a:t>
            </a:r>
            <a:r>
              <a:rPr lang="es-MX" sz="800" spc="-6" dirty="0"/>
              <a:t>Extremadamente</a:t>
            </a:r>
            <a:r>
              <a:rPr lang="es-MX" sz="800" spc="9" dirty="0"/>
              <a:t> </a:t>
            </a:r>
            <a:r>
              <a:rPr lang="es-MX" sz="800" spc="-12" dirty="0"/>
              <a:t>Grave</a:t>
            </a:r>
          </a:p>
        </p:txBody>
      </p:sp>
      <p:pic>
        <p:nvPicPr>
          <p:cNvPr id="6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488" y="214785"/>
            <a:ext cx="3444949" cy="655764"/>
          </a:xfrm>
          <a:prstGeom prst="rect">
            <a:avLst/>
          </a:prstGeom>
        </p:spPr>
      </p:pic>
      <p:sp>
        <p:nvSpPr>
          <p:cNvPr id="83" name="TÍTULO / TEMA DINCOND-MEDIUM"/>
          <p:cNvSpPr>
            <a:spLocks noGrp="1"/>
          </p:cNvSpPr>
          <p:nvPr>
            <p:ph type="body" sz="quarter" idx="21"/>
          </p:nvPr>
        </p:nvSpPr>
        <p:spPr>
          <a:xfrm>
            <a:off x="2616715" y="383047"/>
            <a:ext cx="7809657" cy="73310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s-MX" altLang="es-MX" sz="2200" dirty="0">
                <a:solidFill>
                  <a:schemeClr val="tx1"/>
                </a:solidFill>
              </a:rPr>
              <a:t>REPORTE DE UNIDADES CENTINELAS </a:t>
            </a:r>
          </a:p>
          <a:p>
            <a:pPr algn="ctr"/>
            <a:r>
              <a:rPr lang="es-MX" altLang="es-MX" sz="2200" dirty="0">
                <a:solidFill>
                  <a:schemeClr val="tx1"/>
                </a:solidFill>
              </a:rPr>
              <a:t>OCTUBRE – DICIEMBRE 2024</a:t>
            </a:r>
          </a:p>
        </p:txBody>
      </p:sp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4041692"/>
              </p:ext>
            </p:extLst>
          </p:nvPr>
        </p:nvGraphicFramePr>
        <p:xfrm>
          <a:off x="1257036" y="1352773"/>
          <a:ext cx="10077009" cy="410616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0074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733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4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519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519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5193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10079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UNIDAD</a:t>
                      </a:r>
                    </a:p>
                  </a:txBody>
                  <a:tcPr marL="9525" marR="9525" marT="9525" marB="0" anchor="ctr">
                    <a:solidFill>
                      <a:srgbClr val="D2AC8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OCTUBRE</a:t>
                      </a:r>
                    </a:p>
                  </a:txBody>
                  <a:tcPr marL="9525" marR="9525" marT="9525" marB="0" anchor="ctr">
                    <a:solidFill>
                      <a:srgbClr val="D2AC8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NOVIEMBRE</a:t>
                      </a:r>
                    </a:p>
                  </a:txBody>
                  <a:tcPr marL="9525" marR="9525" marT="9525" marB="0" anchor="ctr">
                    <a:solidFill>
                      <a:srgbClr val="D2AC8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DICEMBRE</a:t>
                      </a:r>
                    </a:p>
                  </a:txBody>
                  <a:tcPr marL="9525" marR="9525" marT="9525" marB="0" anchor="ctr">
                    <a:solidFill>
                      <a:srgbClr val="D2AC8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ctr">
                    <a:solidFill>
                      <a:srgbClr val="D2AC8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2012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u="none" strike="noStrike" dirty="0">
                          <a:effectLst/>
                        </a:rPr>
                        <a:t>SSA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u="none" strike="noStrike" dirty="0">
                          <a:effectLst/>
                        </a:rPr>
                        <a:t>HOSPITAL GENERAL VICTORIA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2012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u="none" strike="noStrike" dirty="0">
                          <a:effectLst/>
                        </a:rPr>
                        <a:t>SSA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 dirty="0">
                          <a:effectLst/>
                        </a:rPr>
                        <a:t>HOSPITAL GENERAL TAMPICO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0264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u="none" strike="noStrike" dirty="0">
                          <a:effectLst/>
                        </a:rPr>
                        <a:t>SSA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 dirty="0">
                          <a:effectLst/>
                        </a:rPr>
                        <a:t>HOSPITAL GENERAL MATAMOROS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2012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u="none" strike="noStrike" dirty="0">
                          <a:effectLst/>
                        </a:rPr>
                        <a:t>SSA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 dirty="0">
                          <a:effectLst/>
                        </a:rPr>
                        <a:t>HOSPITAL GENERAL REYNOSA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4269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u="none" strike="noStrike" dirty="0">
                          <a:effectLst/>
                        </a:rPr>
                        <a:t>SSA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 dirty="0">
                          <a:effectLst/>
                        </a:rPr>
                        <a:t>HOSPITAL GENERAL NVO. LAREDO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2012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u="none" strike="noStrike" dirty="0">
                          <a:effectLst/>
                        </a:rPr>
                        <a:t>SSA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 dirty="0">
                          <a:effectLst/>
                        </a:rPr>
                        <a:t>HOSPITAL GENERAL MANTE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4269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u="none" strike="noStrike" dirty="0">
                          <a:effectLst/>
                        </a:rPr>
                        <a:t>SSA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 dirty="0">
                          <a:effectLst/>
                        </a:rPr>
                        <a:t>HOSPITAL GENERAL SAN FERNANDO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1689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u="none" strike="noStrike">
                          <a:effectLst/>
                        </a:rPr>
                        <a:t>SSA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 dirty="0">
                          <a:effectLst/>
                        </a:rPr>
                        <a:t>HGR 6 CD. MADERO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6483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u="none" strike="noStrike">
                          <a:effectLst/>
                        </a:rPr>
                        <a:t>SSA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 dirty="0">
                          <a:effectLst/>
                        </a:rPr>
                        <a:t>HGZ 15 REYNOSA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5777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u="none" strike="noStrike">
                          <a:effectLst/>
                        </a:rPr>
                        <a:t>IMSS PROSPERA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 dirty="0">
                          <a:effectLst/>
                        </a:rPr>
                        <a:t>IMSS SAN CARLOS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2651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u="none" strike="noStrike">
                          <a:effectLst/>
                        </a:rPr>
                        <a:t>IMSS PROSPERA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 dirty="0">
                          <a:effectLst/>
                        </a:rPr>
                        <a:t>IMSS TULA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80754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u="none" strike="noStrike">
                          <a:effectLst/>
                        </a:rPr>
                        <a:t>IMSS PROSPERA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 dirty="0">
                          <a:effectLst/>
                        </a:rPr>
                        <a:t>IMSS SOTO LA MARINA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23284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u="none" strike="noStrike">
                          <a:effectLst/>
                        </a:rPr>
                        <a:t>IMSS PROSPERA</a:t>
                      </a:r>
                      <a:endParaRPr lang="es-MX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u="none" strike="noStrike" dirty="0">
                          <a:effectLst/>
                        </a:rPr>
                        <a:t>IMSS HIDALGO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61507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MX" sz="1400" b="1" u="none" strike="noStrike" dirty="0">
                          <a:effectLst/>
                        </a:rPr>
                        <a:t>TOTAL</a:t>
                      </a:r>
                      <a:endParaRPr lang="es-MX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399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7" name="CuadroTexto 6"/>
          <p:cNvSpPr txBox="1"/>
          <p:nvPr/>
        </p:nvSpPr>
        <p:spPr>
          <a:xfrm>
            <a:off x="11334045" y="6328589"/>
            <a:ext cx="519288" cy="2462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MX" sz="10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2024</a:t>
            </a:r>
          </a:p>
        </p:txBody>
      </p:sp>
    </p:spTree>
    <p:extLst>
      <p:ext uri="{BB962C8B-B14F-4D97-AF65-F5344CB8AC3E}">
        <p14:creationId xmlns:p14="http://schemas.microsoft.com/office/powerpoint/2010/main" val="4182876648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TÍTULO / TEMA DINCOND-MEDIUM"/>
          <p:cNvSpPr>
            <a:spLocks noGrp="1"/>
          </p:cNvSpPr>
          <p:nvPr>
            <p:ph type="body" sz="quarter" idx="21"/>
          </p:nvPr>
        </p:nvSpPr>
        <p:spPr>
          <a:xfrm>
            <a:off x="3604437" y="214785"/>
            <a:ext cx="6097841" cy="579212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s-MX" altLang="es-MX" sz="1700" dirty="0">
                <a:solidFill>
                  <a:schemeClr val="tx1"/>
                </a:solidFill>
              </a:rPr>
              <a:t>MORBILIDAD MATERNA EXTREMADAMENTE GRAVE</a:t>
            </a:r>
          </a:p>
          <a:p>
            <a:pPr algn="ctr"/>
            <a:r>
              <a:rPr lang="es-MX" altLang="es-MX" sz="1700" dirty="0">
                <a:solidFill>
                  <a:schemeClr val="tx1"/>
                </a:solidFill>
              </a:rPr>
              <a:t>Octubre- diciembre 2024</a:t>
            </a:r>
          </a:p>
        </p:txBody>
      </p:sp>
      <p:pic>
        <p:nvPicPr>
          <p:cNvPr id="7" name="Imagen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488" y="214785"/>
            <a:ext cx="3444949" cy="655764"/>
          </a:xfrm>
          <a:prstGeom prst="rect">
            <a:avLst/>
          </a:prstGeom>
        </p:spPr>
      </p:pic>
      <p:sp>
        <p:nvSpPr>
          <p:cNvPr id="8" name="object 8"/>
          <p:cNvSpPr txBox="1">
            <a:spLocks/>
          </p:cNvSpPr>
          <p:nvPr/>
        </p:nvSpPr>
        <p:spPr>
          <a:xfrm>
            <a:off x="2107400" y="6276704"/>
            <a:ext cx="5822585" cy="12330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701">
              <a:lnSpc>
                <a:spcPts val="979"/>
              </a:lnSpc>
            </a:pPr>
            <a:r>
              <a:rPr lang="es-MX" sz="800" spc="-6" dirty="0"/>
              <a:t>Fuente:</a:t>
            </a:r>
            <a:r>
              <a:rPr lang="es-MX" sz="800" spc="3" dirty="0"/>
              <a:t> </a:t>
            </a:r>
            <a:r>
              <a:rPr lang="es-MX" sz="800" spc="-12" dirty="0"/>
              <a:t>SINAVE,</a:t>
            </a:r>
            <a:r>
              <a:rPr lang="es-MX" sz="800" spc="24" dirty="0"/>
              <a:t> </a:t>
            </a:r>
            <a:r>
              <a:rPr lang="es-MX" sz="800" spc="-6" dirty="0"/>
              <a:t>Sistema</a:t>
            </a:r>
            <a:r>
              <a:rPr lang="es-MX" sz="800" spc="-3" dirty="0"/>
              <a:t> de</a:t>
            </a:r>
            <a:r>
              <a:rPr lang="es-MX" sz="800" spc="9" dirty="0"/>
              <a:t> </a:t>
            </a:r>
            <a:r>
              <a:rPr lang="es-MX" sz="800" spc="-3" dirty="0"/>
              <a:t>Vigilancia</a:t>
            </a:r>
            <a:r>
              <a:rPr lang="es-MX" sz="800" dirty="0"/>
              <a:t> </a:t>
            </a:r>
            <a:r>
              <a:rPr lang="es-MX" sz="800" spc="-3" dirty="0"/>
              <a:t>Epidemiológica de</a:t>
            </a:r>
            <a:r>
              <a:rPr lang="es-MX" sz="800" spc="-12" dirty="0"/>
              <a:t> </a:t>
            </a:r>
            <a:r>
              <a:rPr lang="es-MX" sz="800" spc="-3" dirty="0"/>
              <a:t>Morbilidad</a:t>
            </a:r>
            <a:r>
              <a:rPr lang="es-MX" sz="800" spc="-9" dirty="0"/>
              <a:t> </a:t>
            </a:r>
            <a:r>
              <a:rPr lang="es-MX" sz="800" spc="-6" dirty="0"/>
              <a:t>Materna</a:t>
            </a:r>
            <a:r>
              <a:rPr lang="es-MX" sz="800" spc="3" dirty="0"/>
              <a:t> </a:t>
            </a:r>
            <a:r>
              <a:rPr lang="es-MX" sz="800" spc="-6" dirty="0"/>
              <a:t>Extremadamente</a:t>
            </a:r>
            <a:r>
              <a:rPr lang="es-MX" sz="800" spc="9" dirty="0"/>
              <a:t> </a:t>
            </a:r>
            <a:r>
              <a:rPr lang="es-MX" sz="800" spc="-12" dirty="0"/>
              <a:t>Grave</a:t>
            </a:r>
          </a:p>
        </p:txBody>
      </p:sp>
      <p:sp>
        <p:nvSpPr>
          <p:cNvPr id="9" name="CuadroTexto 8"/>
          <p:cNvSpPr txBox="1"/>
          <p:nvPr/>
        </p:nvSpPr>
        <p:spPr>
          <a:xfrm>
            <a:off x="11334045" y="6328589"/>
            <a:ext cx="519288" cy="2462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MX" sz="10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2024</a:t>
            </a:r>
          </a:p>
        </p:txBody>
      </p:sp>
      <p:graphicFrame>
        <p:nvGraphicFramePr>
          <p:cNvPr id="10" name="9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3816343"/>
              </p:ext>
            </p:extLst>
          </p:nvPr>
        </p:nvGraphicFramePr>
        <p:xfrm>
          <a:off x="5762847" y="1547906"/>
          <a:ext cx="5830842" cy="86568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761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79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88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38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9542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3903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5382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679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7888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80895">
                <a:tc gridSpan="9">
                  <a:txBody>
                    <a:bodyPr/>
                    <a:lstStyle/>
                    <a:p>
                      <a:pPr algn="ctr"/>
                      <a:r>
                        <a:rPr lang="es-MX" sz="1400" b="1" dirty="0"/>
                        <a:t>OCUPACIÓN</a:t>
                      </a:r>
                    </a:p>
                  </a:txBody>
                  <a:tcPr marL="45720" marR="45720" marT="22860" marB="22860">
                    <a:solidFill>
                      <a:srgbClr val="DFC3A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MX" sz="900" b="1" dirty="0"/>
                    </a:p>
                  </a:txBody>
                  <a:tcPr marL="45720" marR="45720" marT="22860" marB="22860"/>
                </a:tc>
                <a:tc hMerge="1">
                  <a:txBody>
                    <a:bodyPr/>
                    <a:lstStyle/>
                    <a:p>
                      <a:pPr algn="ctr"/>
                      <a:endParaRPr lang="es-MX" sz="900" b="1" dirty="0"/>
                    </a:p>
                  </a:txBody>
                  <a:tcPr marL="45720" marR="45720" marT="22860" marB="22860"/>
                </a:tc>
                <a:tc hMerge="1">
                  <a:txBody>
                    <a:bodyPr/>
                    <a:lstStyle/>
                    <a:p>
                      <a:pPr algn="ctr"/>
                      <a:endParaRPr lang="es-MX" sz="900" b="1" dirty="0"/>
                    </a:p>
                  </a:txBody>
                  <a:tcPr marL="45720" marR="45720" marT="22860" marB="22860"/>
                </a:tc>
                <a:tc hMerge="1">
                  <a:txBody>
                    <a:bodyPr/>
                    <a:lstStyle/>
                    <a:p>
                      <a:pPr algn="ctr"/>
                      <a:endParaRPr lang="es-MX" sz="900" b="1" dirty="0"/>
                    </a:p>
                  </a:txBody>
                  <a:tcPr marL="45720" marR="45720" marT="22860" marB="22860"/>
                </a:tc>
                <a:tc hMerge="1">
                  <a:txBody>
                    <a:bodyPr/>
                    <a:lstStyle/>
                    <a:p>
                      <a:pPr algn="ctr"/>
                      <a:endParaRPr lang="es-MX" sz="900" b="1" dirty="0"/>
                    </a:p>
                  </a:txBody>
                  <a:tcPr marL="45720" marR="45720" marT="22860" marB="22860"/>
                </a:tc>
                <a:tc hMerge="1">
                  <a:txBody>
                    <a:bodyPr/>
                    <a:lstStyle/>
                    <a:p>
                      <a:pPr algn="ctr"/>
                      <a:endParaRPr lang="es-MX" sz="900" b="1" dirty="0"/>
                    </a:p>
                  </a:txBody>
                  <a:tcPr marL="45720" marR="45720" marT="22860" marB="22860"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MX" sz="900" b="1" dirty="0"/>
                    </a:p>
                  </a:txBody>
                  <a:tcPr marL="45720" marR="45720" marT="22860" marB="2286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8344">
                <a:tc>
                  <a:txBody>
                    <a:bodyPr/>
                    <a:lstStyle/>
                    <a:p>
                      <a:pPr algn="ctr"/>
                      <a:r>
                        <a:rPr lang="es-MX" sz="800" b="1" dirty="0"/>
                        <a:t>COMERCIANTE</a:t>
                      </a:r>
                    </a:p>
                  </a:txBody>
                  <a:tcPr marL="45720" marR="45720" marT="22860" marB="228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800" b="1" dirty="0"/>
                        <a:t>EMPLEADA</a:t>
                      </a:r>
                    </a:p>
                  </a:txBody>
                  <a:tcPr marL="45720" marR="45720" marT="22860" marB="228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800" b="1" dirty="0"/>
                        <a:t>ESTUDIANTE</a:t>
                      </a:r>
                    </a:p>
                  </a:txBody>
                  <a:tcPr marL="45720" marR="45720" marT="22860" marB="228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800" b="1" dirty="0"/>
                        <a:t>HOGAR</a:t>
                      </a:r>
                    </a:p>
                  </a:txBody>
                  <a:tcPr marL="45720" marR="45720" marT="22860" marB="228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800" b="1" dirty="0"/>
                        <a:t>NINGUNO</a:t>
                      </a:r>
                    </a:p>
                  </a:txBody>
                  <a:tcPr marL="45720" marR="45720" marT="22860" marB="228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800" b="1" dirty="0"/>
                        <a:t>OTRO</a:t>
                      </a:r>
                    </a:p>
                  </a:txBody>
                  <a:tcPr marL="45720" marR="45720" marT="22860" marB="228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800" b="1" dirty="0"/>
                        <a:t>PROFESIONISTA O INDEPENDIENTE</a:t>
                      </a:r>
                    </a:p>
                  </a:txBody>
                  <a:tcPr marL="45720" marR="45720" marT="22860" marB="228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800" b="1" dirty="0"/>
                        <a:t>CAMPESINA</a:t>
                      </a:r>
                    </a:p>
                  </a:txBody>
                  <a:tcPr marL="45720" marR="45720" marT="22860" marB="228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800" b="1" dirty="0"/>
                        <a:t>TOTAL</a:t>
                      </a:r>
                    </a:p>
                  </a:txBody>
                  <a:tcPr marL="45720" marR="45720" marT="22860" marB="2286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6446">
                <a:tc>
                  <a:txBody>
                    <a:bodyPr/>
                    <a:lstStyle/>
                    <a:p>
                      <a:pPr algn="ctr"/>
                      <a:r>
                        <a:rPr lang="es-MX" sz="1000" dirty="0"/>
                        <a:t>30</a:t>
                      </a:r>
                    </a:p>
                  </a:txBody>
                  <a:tcPr marL="45720" marR="45720" marT="22860" marB="228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000" dirty="0"/>
                        <a:t>13</a:t>
                      </a:r>
                    </a:p>
                  </a:txBody>
                  <a:tcPr marL="45720" marR="45720" marT="22860" marB="228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000" dirty="0"/>
                        <a:t>16</a:t>
                      </a:r>
                    </a:p>
                  </a:txBody>
                  <a:tcPr marL="45720" marR="45720" marT="22860" marB="228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000" dirty="0"/>
                        <a:t>263</a:t>
                      </a:r>
                    </a:p>
                  </a:txBody>
                  <a:tcPr marL="45720" marR="45720" marT="22860" marB="228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000" dirty="0"/>
                        <a:t>3</a:t>
                      </a:r>
                    </a:p>
                  </a:txBody>
                  <a:tcPr marL="45720" marR="45720" marT="22860" marB="228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000" dirty="0"/>
                        <a:t>56</a:t>
                      </a:r>
                    </a:p>
                  </a:txBody>
                  <a:tcPr marL="45720" marR="45720" marT="22860" marB="228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000" dirty="0"/>
                        <a:t>17</a:t>
                      </a:r>
                    </a:p>
                  </a:txBody>
                  <a:tcPr marL="45720" marR="45720" marT="22860" marB="228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000" dirty="0"/>
                        <a:t>1</a:t>
                      </a:r>
                    </a:p>
                  </a:txBody>
                  <a:tcPr marL="45720" marR="45720" marT="22860" marB="228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000" dirty="0"/>
                        <a:t>399</a:t>
                      </a:r>
                    </a:p>
                  </a:txBody>
                  <a:tcPr marL="45720" marR="45720" marT="22860" marB="2286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1" name="10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8885776"/>
              </p:ext>
            </p:extLst>
          </p:nvPr>
        </p:nvGraphicFramePr>
        <p:xfrm>
          <a:off x="5773215" y="2694585"/>
          <a:ext cx="2307528" cy="3337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143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31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s-MX" sz="1400" b="1" dirty="0"/>
                        <a:t>ESTADO CIVIL </a:t>
                      </a:r>
                    </a:p>
                  </a:txBody>
                  <a:tcPr>
                    <a:solidFill>
                      <a:srgbClr val="DFC3A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sz="1000" dirty="0"/>
                        <a:t>CASADA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000" dirty="0"/>
                        <a:t>98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sz="1000" dirty="0"/>
                        <a:t>SOLTERA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000" dirty="0"/>
                        <a:t>72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sz="1000" dirty="0"/>
                        <a:t>UNIÓN</a:t>
                      </a:r>
                      <a:r>
                        <a:rPr lang="es-MX" sz="1000" baseline="0" dirty="0"/>
                        <a:t> LIBRE</a:t>
                      </a:r>
                      <a:endParaRPr lang="es-MX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000" dirty="0"/>
                        <a:t>226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sz="1000" dirty="0"/>
                        <a:t>DIVORCIADA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0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sz="1000" dirty="0"/>
                        <a:t>SEPARADA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0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sz="1000" dirty="0"/>
                        <a:t>VIUDA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0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sz="1000" dirty="0"/>
                        <a:t>NO ESPECIFICA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0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sz="10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000" dirty="0"/>
                        <a:t>399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2" name="11 CuadroTexto"/>
          <p:cNvSpPr txBox="1"/>
          <p:nvPr/>
        </p:nvSpPr>
        <p:spPr>
          <a:xfrm>
            <a:off x="8372025" y="3338608"/>
            <a:ext cx="31366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b="1" dirty="0"/>
              <a:t>DE LAS 399 </a:t>
            </a:r>
            <a:r>
              <a:rPr lang="es-MX" sz="1600" dirty="0"/>
              <a:t>PACIENTES ATENDIDAS </a:t>
            </a:r>
          </a:p>
          <a:p>
            <a:pPr algn="just"/>
            <a:r>
              <a:rPr lang="es-MX" sz="1600" b="1" dirty="0"/>
              <a:t>3 SON INDIGENAS HABLAN NAHUATL, TZOTZIL Y HUASTECO.</a:t>
            </a:r>
          </a:p>
        </p:txBody>
      </p:sp>
      <p:sp>
        <p:nvSpPr>
          <p:cNvPr id="13" name="TÍTULO / TEMA DINCOND-MEDIUM"/>
          <p:cNvSpPr>
            <a:spLocks noGrp="1"/>
          </p:cNvSpPr>
          <p:nvPr>
            <p:ph type="body" sz="quarter" idx="21"/>
          </p:nvPr>
        </p:nvSpPr>
        <p:spPr>
          <a:xfrm>
            <a:off x="991453" y="1533222"/>
            <a:ext cx="4207870" cy="27143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s-MX" altLang="es-MX" sz="1400" dirty="0">
                <a:solidFill>
                  <a:schemeClr val="tx1"/>
                </a:solidFill>
              </a:rPr>
              <a:t>CASOS POR GRUPO DE EDAD</a:t>
            </a:r>
          </a:p>
        </p:txBody>
      </p:sp>
      <p:graphicFrame>
        <p:nvGraphicFramePr>
          <p:cNvPr id="14" name="1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3542236"/>
              </p:ext>
            </p:extLst>
          </p:nvPr>
        </p:nvGraphicFramePr>
        <p:xfrm>
          <a:off x="601816" y="5039833"/>
          <a:ext cx="4876445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38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19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19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402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1263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9913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9913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9913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9913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9913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208991">
                <a:tc rowSpan="2">
                  <a:txBody>
                    <a:bodyPr/>
                    <a:lstStyle/>
                    <a:p>
                      <a:pPr algn="ctr"/>
                      <a:endParaRPr lang="es-MX" sz="900" b="1" dirty="0"/>
                    </a:p>
                    <a:p>
                      <a:pPr algn="ctr"/>
                      <a:r>
                        <a:rPr lang="es-MX" sz="900" b="1" dirty="0"/>
                        <a:t>RANGO</a:t>
                      </a:r>
                      <a:r>
                        <a:rPr lang="es-MX" sz="900" b="1" baseline="0" dirty="0"/>
                        <a:t> DE EDAD</a:t>
                      </a:r>
                      <a:endParaRPr lang="es-MX" sz="900" b="1" dirty="0"/>
                    </a:p>
                  </a:txBody>
                  <a:tcPr marL="45720" marR="45720" marT="22860" marB="228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900" b="1" dirty="0"/>
                        <a:t>13-</a:t>
                      </a:r>
                      <a:r>
                        <a:rPr lang="es-MX" sz="900" b="1" baseline="0" dirty="0"/>
                        <a:t> 14</a:t>
                      </a:r>
                      <a:endParaRPr lang="es-MX" sz="900" b="1" dirty="0"/>
                    </a:p>
                  </a:txBody>
                  <a:tcPr marL="45720" marR="45720" marT="22860" marB="228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900" b="1" dirty="0"/>
                        <a:t>15-19</a:t>
                      </a:r>
                    </a:p>
                  </a:txBody>
                  <a:tcPr marL="45720" marR="45720" marT="22860" marB="228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900" b="1" dirty="0"/>
                        <a:t>20-24</a:t>
                      </a:r>
                    </a:p>
                  </a:txBody>
                  <a:tcPr marL="45720" marR="45720" marT="22860" marB="228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900" b="1" dirty="0"/>
                        <a:t>25-29</a:t>
                      </a:r>
                    </a:p>
                  </a:txBody>
                  <a:tcPr marL="45720" marR="45720" marT="22860" marB="228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900" b="1" dirty="0"/>
                        <a:t>30-34</a:t>
                      </a:r>
                    </a:p>
                  </a:txBody>
                  <a:tcPr marL="45720" marR="45720" marT="22860" marB="228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900" b="1" dirty="0"/>
                        <a:t>35-39</a:t>
                      </a:r>
                    </a:p>
                  </a:txBody>
                  <a:tcPr marL="45720" marR="45720" marT="22860" marB="228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900" b="1" dirty="0"/>
                        <a:t>40-44</a:t>
                      </a:r>
                    </a:p>
                  </a:txBody>
                  <a:tcPr marL="45720" marR="45720" marT="22860" marB="228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900" b="1" dirty="0"/>
                        <a:t>45-47</a:t>
                      </a:r>
                    </a:p>
                  </a:txBody>
                  <a:tcPr marL="45720" marR="45720" marT="22860" marB="228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900" b="1" dirty="0"/>
                        <a:t>TOTAL</a:t>
                      </a:r>
                    </a:p>
                  </a:txBody>
                  <a:tcPr marL="45720" marR="45720" marT="22860" marB="2286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0205">
                <a:tc vMerge="1">
                  <a:txBody>
                    <a:bodyPr/>
                    <a:lstStyle/>
                    <a:p>
                      <a:endParaRPr lang="es-MX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900" dirty="0"/>
                        <a:t>-</a:t>
                      </a:r>
                    </a:p>
                  </a:txBody>
                  <a:tcPr marL="45720" marR="45720" marT="22860" marB="228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900" dirty="0"/>
                        <a:t>59</a:t>
                      </a:r>
                    </a:p>
                  </a:txBody>
                  <a:tcPr marL="45720" marR="45720" marT="22860" marB="228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900" dirty="0"/>
                        <a:t>97</a:t>
                      </a:r>
                    </a:p>
                  </a:txBody>
                  <a:tcPr marL="45720" marR="45720" marT="22860" marB="228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900" dirty="0"/>
                        <a:t>89</a:t>
                      </a:r>
                    </a:p>
                  </a:txBody>
                  <a:tcPr marL="45720" marR="45720" marT="22860" marB="228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900" dirty="0"/>
                        <a:t>90</a:t>
                      </a:r>
                    </a:p>
                  </a:txBody>
                  <a:tcPr marL="45720" marR="45720" marT="22860" marB="228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900" dirty="0"/>
                        <a:t>48</a:t>
                      </a:r>
                    </a:p>
                  </a:txBody>
                  <a:tcPr marL="45720" marR="45720" marT="22860" marB="228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900" dirty="0"/>
                        <a:t>17</a:t>
                      </a:r>
                    </a:p>
                  </a:txBody>
                  <a:tcPr marL="45720" marR="45720" marT="22860" marB="228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900" dirty="0"/>
                        <a:t>2</a:t>
                      </a:r>
                    </a:p>
                  </a:txBody>
                  <a:tcPr marL="45720" marR="45720" marT="22860" marB="228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900" dirty="0"/>
                        <a:t>399</a:t>
                      </a:r>
                    </a:p>
                  </a:txBody>
                  <a:tcPr marL="45720" marR="45720" marT="22860" marB="2286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5" name="14 Gráfico"/>
          <p:cNvGraphicFramePr/>
          <p:nvPr>
            <p:extLst>
              <p:ext uri="{D42A27DB-BD31-4B8C-83A1-F6EECF244321}">
                <p14:modId xmlns:p14="http://schemas.microsoft.com/office/powerpoint/2010/main" val="1451861486"/>
              </p:ext>
            </p:extLst>
          </p:nvPr>
        </p:nvGraphicFramePr>
        <p:xfrm>
          <a:off x="596990" y="1710147"/>
          <a:ext cx="4953206" cy="28193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518175366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TÍTULO / TEMA DINCOND-MEDIUM"/>
          <p:cNvSpPr>
            <a:spLocks noGrp="1"/>
          </p:cNvSpPr>
          <p:nvPr>
            <p:ph type="body" sz="quarter" idx="21"/>
          </p:nvPr>
        </p:nvSpPr>
        <p:spPr>
          <a:xfrm>
            <a:off x="2982777" y="322499"/>
            <a:ext cx="7070281" cy="840822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s-MX" altLang="es-MX" sz="1700" dirty="0">
                <a:solidFill>
                  <a:schemeClr val="tx1"/>
                </a:solidFill>
              </a:rPr>
              <a:t>MORBILIDAD MATERNA EXTREMADAMENTE GRAVE  </a:t>
            </a:r>
          </a:p>
          <a:p>
            <a:pPr algn="ctr"/>
            <a:r>
              <a:rPr lang="es-MX" altLang="es-MX" sz="1700" dirty="0">
                <a:solidFill>
                  <a:schemeClr val="tx1"/>
                </a:solidFill>
              </a:rPr>
              <a:t>OCTUBRE – DICIEMBRE 2024</a:t>
            </a:r>
          </a:p>
          <a:p>
            <a:pPr algn="ctr"/>
            <a:r>
              <a:rPr lang="es-MX" altLang="es-MX" sz="1700" dirty="0">
                <a:solidFill>
                  <a:schemeClr val="tx1"/>
                </a:solidFill>
              </a:rPr>
              <a:t>ESCOLARIDAD</a:t>
            </a:r>
          </a:p>
        </p:txBody>
      </p:sp>
      <p:grpSp>
        <p:nvGrpSpPr>
          <p:cNvPr id="11" name="10 Grupo"/>
          <p:cNvGrpSpPr/>
          <p:nvPr/>
        </p:nvGrpSpPr>
        <p:grpSpPr>
          <a:xfrm>
            <a:off x="382772" y="1269357"/>
            <a:ext cx="11344939" cy="3405544"/>
            <a:chOff x="3386216" y="2015829"/>
            <a:chExt cx="18019056" cy="7379541"/>
          </a:xfrm>
        </p:grpSpPr>
        <p:graphicFrame>
          <p:nvGraphicFramePr>
            <p:cNvPr id="3" name="2 Gráfico"/>
            <p:cNvGraphicFramePr/>
            <p:nvPr>
              <p:extLst>
                <p:ext uri="{D42A27DB-BD31-4B8C-83A1-F6EECF244321}">
                  <p14:modId xmlns:p14="http://schemas.microsoft.com/office/powerpoint/2010/main" val="4059023263"/>
                </p:ext>
              </p:extLst>
            </p:nvPr>
          </p:nvGraphicFramePr>
          <p:xfrm>
            <a:off x="3386216" y="2015829"/>
            <a:ext cx="18019056" cy="7169733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6" name="5 CuadroTexto"/>
            <p:cNvSpPr txBox="1"/>
            <p:nvPr/>
          </p:nvSpPr>
          <p:spPr>
            <a:xfrm>
              <a:off x="4093920" y="8777395"/>
              <a:ext cx="2389908" cy="49436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algn="ctr" defTabSz="1219113" hangingPunct="0"/>
              <a:r>
                <a:rPr lang="es-MX" sz="1000" b="1" dirty="0">
                  <a:solidFill>
                    <a:srgbClr val="5E5E5E"/>
                  </a:solidFill>
                  <a:sym typeface="Helvetica Neue"/>
                </a:rPr>
                <a:t>PRIMARIA</a:t>
              </a:r>
            </a:p>
          </p:txBody>
        </p:sp>
        <p:sp>
          <p:nvSpPr>
            <p:cNvPr id="8" name="7 CuadroTexto"/>
            <p:cNvSpPr txBox="1"/>
            <p:nvPr/>
          </p:nvSpPr>
          <p:spPr>
            <a:xfrm>
              <a:off x="6995920" y="8784320"/>
              <a:ext cx="2389908" cy="49436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algn="ctr" defTabSz="1219113" hangingPunct="0"/>
              <a:r>
                <a:rPr lang="es-MX" sz="1000" b="1" dirty="0">
                  <a:solidFill>
                    <a:srgbClr val="5E5E5E"/>
                  </a:solidFill>
                  <a:sym typeface="Helvetica Neue"/>
                </a:rPr>
                <a:t>SECUNDARIA</a:t>
              </a:r>
            </a:p>
          </p:txBody>
        </p:sp>
        <p:sp>
          <p:nvSpPr>
            <p:cNvPr id="9" name="8 CuadroTexto"/>
            <p:cNvSpPr txBox="1"/>
            <p:nvPr/>
          </p:nvSpPr>
          <p:spPr>
            <a:xfrm>
              <a:off x="9669373" y="8723040"/>
              <a:ext cx="3165707" cy="67233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algn="ctr" defTabSz="1219113" hangingPunct="0"/>
              <a:r>
                <a:rPr lang="es-MX" sz="800" b="1" dirty="0">
                  <a:solidFill>
                    <a:srgbClr val="5E5E5E"/>
                  </a:solidFill>
                  <a:sym typeface="Helvetica Neue"/>
                </a:rPr>
                <a:t>BACHILLERATO, PREPARATORIA O TÉCNICA</a:t>
              </a:r>
            </a:p>
          </p:txBody>
        </p:sp>
        <p:sp>
          <p:nvSpPr>
            <p:cNvPr id="10" name="9 CuadroTexto"/>
            <p:cNvSpPr txBox="1"/>
            <p:nvPr/>
          </p:nvSpPr>
          <p:spPr>
            <a:xfrm>
              <a:off x="13042568" y="8688410"/>
              <a:ext cx="2389908" cy="67233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algn="ctr" defTabSz="1219113" hangingPunct="0"/>
              <a:r>
                <a:rPr lang="es-MX" sz="800" b="1" dirty="0">
                  <a:solidFill>
                    <a:srgbClr val="5E5E5E"/>
                  </a:solidFill>
                  <a:sym typeface="Helvetica Neue"/>
                </a:rPr>
                <a:t>LICENCIATURA O PROFESIONAL</a:t>
              </a:r>
            </a:p>
          </p:txBody>
        </p:sp>
      </p:grpSp>
      <p:pic>
        <p:nvPicPr>
          <p:cNvPr id="12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488" y="214785"/>
            <a:ext cx="3444949" cy="655764"/>
          </a:xfrm>
          <a:prstGeom prst="rect">
            <a:avLst/>
          </a:prstGeom>
        </p:spPr>
      </p:pic>
      <p:sp>
        <p:nvSpPr>
          <p:cNvPr id="13" name="object 8"/>
          <p:cNvSpPr txBox="1">
            <a:spLocks/>
          </p:cNvSpPr>
          <p:nvPr/>
        </p:nvSpPr>
        <p:spPr>
          <a:xfrm>
            <a:off x="1969154" y="6243187"/>
            <a:ext cx="5822585" cy="12330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701">
              <a:lnSpc>
                <a:spcPts val="979"/>
              </a:lnSpc>
            </a:pPr>
            <a:r>
              <a:rPr lang="es-MX" sz="800" spc="-6" dirty="0"/>
              <a:t>Fuente:</a:t>
            </a:r>
            <a:r>
              <a:rPr lang="es-MX" sz="800" spc="3" dirty="0"/>
              <a:t> </a:t>
            </a:r>
            <a:r>
              <a:rPr lang="es-MX" sz="800" spc="-12" dirty="0"/>
              <a:t>SINAVE,</a:t>
            </a:r>
            <a:r>
              <a:rPr lang="es-MX" sz="800" spc="24" dirty="0"/>
              <a:t> </a:t>
            </a:r>
            <a:r>
              <a:rPr lang="es-MX" sz="800" spc="-6" dirty="0"/>
              <a:t>Sistema</a:t>
            </a:r>
            <a:r>
              <a:rPr lang="es-MX" sz="800" spc="-3" dirty="0"/>
              <a:t> de</a:t>
            </a:r>
            <a:r>
              <a:rPr lang="es-MX" sz="800" spc="9" dirty="0"/>
              <a:t> </a:t>
            </a:r>
            <a:r>
              <a:rPr lang="es-MX" sz="800" spc="-3" dirty="0"/>
              <a:t>Vigilancia</a:t>
            </a:r>
            <a:r>
              <a:rPr lang="es-MX" sz="800" dirty="0"/>
              <a:t> </a:t>
            </a:r>
            <a:r>
              <a:rPr lang="es-MX" sz="800" spc="-3" dirty="0"/>
              <a:t>Epidemiológica de</a:t>
            </a:r>
            <a:r>
              <a:rPr lang="es-MX" sz="800" spc="-12" dirty="0"/>
              <a:t> </a:t>
            </a:r>
            <a:r>
              <a:rPr lang="es-MX" sz="800" spc="-3" dirty="0"/>
              <a:t>Morbilidad</a:t>
            </a:r>
            <a:r>
              <a:rPr lang="es-MX" sz="800" spc="-9" dirty="0"/>
              <a:t> </a:t>
            </a:r>
            <a:r>
              <a:rPr lang="es-MX" sz="800" spc="-6" dirty="0"/>
              <a:t>Materna</a:t>
            </a:r>
            <a:r>
              <a:rPr lang="es-MX" sz="800" spc="3" dirty="0"/>
              <a:t> </a:t>
            </a:r>
            <a:r>
              <a:rPr lang="es-MX" sz="800" spc="-6" dirty="0"/>
              <a:t>Extremadamente</a:t>
            </a:r>
            <a:r>
              <a:rPr lang="es-MX" sz="800" spc="9" dirty="0"/>
              <a:t> </a:t>
            </a:r>
            <a:r>
              <a:rPr lang="es-MX" sz="800" spc="-12" dirty="0"/>
              <a:t>Grave</a:t>
            </a:r>
          </a:p>
        </p:txBody>
      </p:sp>
      <p:sp>
        <p:nvSpPr>
          <p:cNvPr id="14" name="CuadroTexto 13"/>
          <p:cNvSpPr txBox="1"/>
          <p:nvPr/>
        </p:nvSpPr>
        <p:spPr>
          <a:xfrm>
            <a:off x="11334045" y="6328589"/>
            <a:ext cx="519288" cy="2462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MX" sz="10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2024</a:t>
            </a:r>
          </a:p>
        </p:txBody>
      </p:sp>
      <p:graphicFrame>
        <p:nvGraphicFramePr>
          <p:cNvPr id="15" name="1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8224317"/>
              </p:ext>
            </p:extLst>
          </p:nvPr>
        </p:nvGraphicFramePr>
        <p:xfrm>
          <a:off x="557091" y="4865988"/>
          <a:ext cx="11089760" cy="94083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263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83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221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4287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3412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6342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0420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6268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428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872557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78680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1456661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63795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341450">
                <a:tc rowSpan="3">
                  <a:txBody>
                    <a:bodyPr/>
                    <a:lstStyle/>
                    <a:p>
                      <a:pPr algn="ctr"/>
                      <a:endParaRPr lang="es-MX" sz="1000" b="1" dirty="0"/>
                    </a:p>
                    <a:p>
                      <a:pPr algn="ctr"/>
                      <a:endParaRPr lang="es-MX" sz="1000" b="1" dirty="0"/>
                    </a:p>
                    <a:p>
                      <a:pPr algn="ctr"/>
                      <a:r>
                        <a:rPr lang="es-MX" sz="1000" b="1" dirty="0"/>
                        <a:t>ESCOLARIDAD</a:t>
                      </a:r>
                    </a:p>
                  </a:txBody>
                  <a:tcPr marL="45720" marR="45720" marT="22860" marB="22860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MX" sz="1000" b="1" dirty="0"/>
                        <a:t>PRIMARIA</a:t>
                      </a:r>
                    </a:p>
                  </a:txBody>
                  <a:tcPr marL="45720" marR="45720" marT="22860" marB="22860">
                    <a:solidFill>
                      <a:srgbClr val="DFC3A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b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MX" sz="1000" b="1" dirty="0"/>
                        <a:t>SECUNDARIA</a:t>
                      </a:r>
                    </a:p>
                  </a:txBody>
                  <a:tcPr marL="45720" marR="45720" marT="22860" marB="22860">
                    <a:solidFill>
                      <a:srgbClr val="DFC3A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b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MX" sz="1000" b="1" dirty="0"/>
                        <a:t>BACHILLERATO</a:t>
                      </a:r>
                    </a:p>
                  </a:txBody>
                  <a:tcPr marL="45720" marR="45720" marT="22860" marB="22860">
                    <a:solidFill>
                      <a:srgbClr val="DFC3A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b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MX" sz="1000" b="1" dirty="0"/>
                        <a:t>LICENCIATURA O PROFESIONAL</a:t>
                      </a:r>
                    </a:p>
                  </a:txBody>
                  <a:tcPr marL="45720" marR="45720" marT="22860" marB="22860">
                    <a:solidFill>
                      <a:srgbClr val="DFC3A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000" b="1" dirty="0"/>
                        <a:t>POSGRADO</a:t>
                      </a:r>
                    </a:p>
                  </a:txBody>
                  <a:tcPr marL="45720" marR="45720" marT="22860" marB="22860">
                    <a:solidFill>
                      <a:srgbClr val="DFC3A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000" b="1" dirty="0"/>
                        <a:t>SIN ESPECIFICAR</a:t>
                      </a:r>
                    </a:p>
                  </a:txBody>
                  <a:tcPr marL="45720" marR="45720" marT="22860" marB="22860">
                    <a:solidFill>
                      <a:srgbClr val="DFC3A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000" b="1" dirty="0"/>
                        <a:t>NINGUNA</a:t>
                      </a:r>
                    </a:p>
                  </a:txBody>
                  <a:tcPr marL="45720" marR="45720" marT="22860" marB="22860">
                    <a:solidFill>
                      <a:srgbClr val="DFC3A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000" b="1" dirty="0"/>
                        <a:t>NO</a:t>
                      </a:r>
                      <a:r>
                        <a:rPr lang="es-MX" sz="1000" b="1" baseline="0" dirty="0"/>
                        <a:t> TIENE ESCOLARIDADPERO SABE LEER Y ESCRIBIR</a:t>
                      </a:r>
                      <a:endParaRPr lang="es-MX" sz="1000" b="1" dirty="0"/>
                    </a:p>
                  </a:txBody>
                  <a:tcPr marL="45720" marR="45720" marT="22860" marB="22860">
                    <a:solidFill>
                      <a:srgbClr val="DFC3A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000" b="1" dirty="0"/>
                        <a:t>TOTAL</a:t>
                      </a:r>
                    </a:p>
                  </a:txBody>
                  <a:tcPr marL="45720" marR="45720" marT="22860" marB="22860">
                    <a:solidFill>
                      <a:srgbClr val="DFC3A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9792">
                <a:tc vMerge="1">
                  <a:txBody>
                    <a:bodyPr/>
                    <a:lstStyle/>
                    <a:p>
                      <a:endParaRPr lang="es-MX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800" dirty="0"/>
                        <a:t>COMPLETA</a:t>
                      </a:r>
                    </a:p>
                  </a:txBody>
                  <a:tcPr marL="45720" marR="45720" marT="22860" marB="228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800" dirty="0"/>
                        <a:t>INCOMPLETA</a:t>
                      </a:r>
                    </a:p>
                  </a:txBody>
                  <a:tcPr marL="45720" marR="45720" marT="22860" marB="228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800"/>
                        <a:t>COMPLETA</a:t>
                      </a:r>
                      <a:endParaRPr lang="es-MX" sz="800" dirty="0"/>
                    </a:p>
                  </a:txBody>
                  <a:tcPr marL="45720" marR="45720" marT="22860" marB="228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800"/>
                        <a:t>INCOMPLETA</a:t>
                      </a:r>
                      <a:endParaRPr lang="es-MX" sz="800" dirty="0"/>
                    </a:p>
                  </a:txBody>
                  <a:tcPr marL="45720" marR="45720" marT="22860" marB="228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800"/>
                        <a:t>COMPLETA</a:t>
                      </a:r>
                      <a:endParaRPr lang="es-MX" sz="800" dirty="0"/>
                    </a:p>
                  </a:txBody>
                  <a:tcPr marL="45720" marR="45720" marT="22860" marB="228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800"/>
                        <a:t>INCOMPLETA</a:t>
                      </a:r>
                      <a:endParaRPr lang="es-MX" sz="800" dirty="0"/>
                    </a:p>
                  </a:txBody>
                  <a:tcPr marL="45720" marR="45720" marT="22860" marB="228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800"/>
                        <a:t>COMPLETA</a:t>
                      </a:r>
                      <a:endParaRPr lang="es-MX" sz="800" dirty="0"/>
                    </a:p>
                  </a:txBody>
                  <a:tcPr marL="45720" marR="45720" marT="22860" marB="228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800"/>
                        <a:t>INCOMPLETA</a:t>
                      </a:r>
                      <a:endParaRPr lang="es-MX" sz="800" dirty="0"/>
                    </a:p>
                  </a:txBody>
                  <a:tcPr marL="45720" marR="45720" marT="22860" marB="22860"/>
                </a:tc>
                <a:tc rowSpan="2">
                  <a:txBody>
                    <a:bodyPr/>
                    <a:lstStyle/>
                    <a:p>
                      <a:pPr algn="ctr"/>
                      <a:endParaRPr lang="es-MX" sz="1000" dirty="0"/>
                    </a:p>
                    <a:p>
                      <a:pPr algn="ctr"/>
                      <a:r>
                        <a:rPr lang="es-MX" sz="1000" dirty="0"/>
                        <a:t>3</a:t>
                      </a:r>
                    </a:p>
                  </a:txBody>
                  <a:tcPr marL="45720" marR="45720" marT="22860" marB="22860"/>
                </a:tc>
                <a:tc rowSpan="2">
                  <a:txBody>
                    <a:bodyPr/>
                    <a:lstStyle/>
                    <a:p>
                      <a:pPr algn="ctr"/>
                      <a:endParaRPr lang="es-MX" sz="1000" dirty="0"/>
                    </a:p>
                    <a:p>
                      <a:pPr algn="ctr"/>
                      <a:r>
                        <a:rPr lang="es-MX" sz="1000" dirty="0"/>
                        <a:t>3</a:t>
                      </a:r>
                    </a:p>
                  </a:txBody>
                  <a:tcPr marL="45720" marR="45720" marT="22860" marB="22860"/>
                </a:tc>
                <a:tc rowSpan="2">
                  <a:txBody>
                    <a:bodyPr/>
                    <a:lstStyle/>
                    <a:p>
                      <a:pPr algn="ctr"/>
                      <a:endParaRPr lang="es-MX" sz="1000" dirty="0"/>
                    </a:p>
                    <a:p>
                      <a:pPr algn="ctr"/>
                      <a:r>
                        <a:rPr lang="es-MX" sz="1000" dirty="0"/>
                        <a:t>-</a:t>
                      </a:r>
                    </a:p>
                  </a:txBody>
                  <a:tcPr marL="45720" marR="45720" marT="22860" marB="22860"/>
                </a:tc>
                <a:tc rowSpan="2">
                  <a:txBody>
                    <a:bodyPr/>
                    <a:lstStyle/>
                    <a:p>
                      <a:pPr algn="ctr"/>
                      <a:endParaRPr lang="es-MX" sz="1000" dirty="0"/>
                    </a:p>
                    <a:p>
                      <a:pPr algn="ctr"/>
                      <a:r>
                        <a:rPr lang="es-MX" sz="1000" dirty="0"/>
                        <a:t>2</a:t>
                      </a:r>
                    </a:p>
                  </a:txBody>
                  <a:tcPr marL="45720" marR="45720" marT="22860" marB="22860"/>
                </a:tc>
                <a:tc rowSpan="2">
                  <a:txBody>
                    <a:bodyPr/>
                    <a:lstStyle/>
                    <a:p>
                      <a:pPr algn="ctr"/>
                      <a:endParaRPr lang="es-MX" sz="1000" dirty="0"/>
                    </a:p>
                    <a:p>
                      <a:pPr algn="ctr"/>
                      <a:r>
                        <a:rPr lang="es-MX" sz="1000" dirty="0"/>
                        <a:t>399</a:t>
                      </a:r>
                    </a:p>
                  </a:txBody>
                  <a:tcPr marL="45720" marR="45720" marT="22860" marB="2286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3585">
                <a:tc vMerge="1">
                  <a:txBody>
                    <a:bodyPr/>
                    <a:lstStyle/>
                    <a:p>
                      <a:endParaRPr lang="es-MX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000" dirty="0"/>
                        <a:t>24</a:t>
                      </a:r>
                    </a:p>
                  </a:txBody>
                  <a:tcPr marL="45720" marR="45720" marT="22860" marB="228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000" dirty="0"/>
                        <a:t>5</a:t>
                      </a:r>
                    </a:p>
                  </a:txBody>
                  <a:tcPr marL="45720" marR="45720" marT="22860" marB="228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000" dirty="0"/>
                        <a:t>115</a:t>
                      </a:r>
                    </a:p>
                  </a:txBody>
                  <a:tcPr marL="45720" marR="45720" marT="22860" marB="228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000" dirty="0"/>
                        <a:t>12</a:t>
                      </a:r>
                    </a:p>
                  </a:txBody>
                  <a:tcPr marL="45720" marR="45720" marT="22860" marB="228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000" dirty="0"/>
                        <a:t>124</a:t>
                      </a:r>
                    </a:p>
                  </a:txBody>
                  <a:tcPr marL="45720" marR="45720" marT="22860" marB="228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000" dirty="0"/>
                        <a:t>33</a:t>
                      </a:r>
                    </a:p>
                  </a:txBody>
                  <a:tcPr marL="45720" marR="45720" marT="22860" marB="228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000" dirty="0"/>
                        <a:t>66</a:t>
                      </a:r>
                    </a:p>
                  </a:txBody>
                  <a:tcPr marL="45720" marR="45720" marT="22860" marB="228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000" dirty="0"/>
                        <a:t>12</a:t>
                      </a:r>
                    </a:p>
                  </a:txBody>
                  <a:tcPr marL="45720" marR="45720" marT="22860" marB="22860"/>
                </a:tc>
                <a:tc v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0326550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3274886"/>
              </p:ext>
            </p:extLst>
          </p:nvPr>
        </p:nvGraphicFramePr>
        <p:xfrm>
          <a:off x="703803" y="1973423"/>
          <a:ext cx="5801268" cy="67057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180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908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94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928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80554">
                <a:tc>
                  <a:txBody>
                    <a:bodyPr/>
                    <a:lstStyle/>
                    <a:p>
                      <a:pPr algn="ctr"/>
                      <a:r>
                        <a:rPr lang="es-MX" sz="1000" b="1" dirty="0"/>
                        <a:t>ENFERMEDADES ESPECIFICAS AL INGRESO</a:t>
                      </a:r>
                      <a:endParaRPr lang="es-MX" sz="1600" b="1" dirty="0"/>
                    </a:p>
                  </a:txBody>
                  <a:tcPr marL="45720" marR="45720" marT="22860" marB="22860">
                    <a:solidFill>
                      <a:srgbClr val="DFC3A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000" b="1" dirty="0"/>
                        <a:t>PRECLAMSIA</a:t>
                      </a:r>
                    </a:p>
                  </a:txBody>
                  <a:tcPr marL="45720" marR="45720" marT="22860" marB="22860">
                    <a:solidFill>
                      <a:srgbClr val="DFC3A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000" b="1" dirty="0"/>
                        <a:t>ECLAMSIA</a:t>
                      </a:r>
                    </a:p>
                  </a:txBody>
                  <a:tcPr marL="45720" marR="45720" marT="22860" marB="22860">
                    <a:solidFill>
                      <a:srgbClr val="DFC3A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000" b="1" dirty="0"/>
                        <a:t>CHOQUE HIPOVOLEMICO</a:t>
                      </a:r>
                    </a:p>
                  </a:txBody>
                  <a:tcPr marL="45720" marR="45720" marT="22860" marB="22860">
                    <a:solidFill>
                      <a:srgbClr val="DFC3A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0057">
                <a:tc>
                  <a:txBody>
                    <a:bodyPr/>
                    <a:lstStyle/>
                    <a:p>
                      <a:pPr algn="ctr"/>
                      <a:r>
                        <a:rPr lang="es-MX" sz="1400" b="1" dirty="0"/>
                        <a:t>240</a:t>
                      </a:r>
                    </a:p>
                  </a:txBody>
                  <a:tcPr marL="45720" marR="45720" marT="22860" marB="228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204</a:t>
                      </a:r>
                    </a:p>
                  </a:txBody>
                  <a:tcPr marL="45720" marR="45720" marT="22860" marB="228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10</a:t>
                      </a:r>
                    </a:p>
                  </a:txBody>
                  <a:tcPr marL="45720" marR="45720" marT="22860" marB="228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21</a:t>
                      </a:r>
                    </a:p>
                  </a:txBody>
                  <a:tcPr marL="45720" marR="45720" marT="22860" marB="2286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6315270"/>
              </p:ext>
            </p:extLst>
          </p:nvPr>
        </p:nvGraphicFramePr>
        <p:xfrm>
          <a:off x="674490" y="3344397"/>
          <a:ext cx="5859893" cy="4727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709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884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68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136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13647">
                <a:tc>
                  <a:txBody>
                    <a:bodyPr/>
                    <a:lstStyle/>
                    <a:p>
                      <a:pPr algn="ctr"/>
                      <a:r>
                        <a:rPr lang="es-MX" sz="1000" b="1" dirty="0"/>
                        <a:t>FALLA ORGÁNICA</a:t>
                      </a:r>
                    </a:p>
                  </a:txBody>
                  <a:tcPr marL="45720" marR="45720" marT="22860" marB="22860">
                    <a:solidFill>
                      <a:srgbClr val="DFC3A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000" b="1" dirty="0"/>
                        <a:t>FALLA CARDIOVASCULAR</a:t>
                      </a:r>
                    </a:p>
                  </a:txBody>
                  <a:tcPr marL="45720" marR="45720" marT="22860" marB="22860">
                    <a:solidFill>
                      <a:srgbClr val="DFC3A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000" b="1" dirty="0"/>
                        <a:t>FALLA VASCULAR</a:t>
                      </a:r>
                    </a:p>
                  </a:txBody>
                  <a:tcPr marL="45720" marR="45720" marT="22860" marB="22860">
                    <a:solidFill>
                      <a:srgbClr val="DFC3A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000" b="1" dirty="0"/>
                        <a:t>FALLA RENAL</a:t>
                      </a:r>
                    </a:p>
                  </a:txBody>
                  <a:tcPr marL="45720" marR="45720" marT="22860" marB="22860">
                    <a:solidFill>
                      <a:srgbClr val="DFC3A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8020">
                <a:tc>
                  <a:txBody>
                    <a:bodyPr/>
                    <a:lstStyle/>
                    <a:p>
                      <a:pPr algn="ctr"/>
                      <a:r>
                        <a:rPr lang="es-MX" sz="1400" b="1" dirty="0"/>
                        <a:t>13</a:t>
                      </a:r>
                    </a:p>
                  </a:txBody>
                  <a:tcPr marL="45720" marR="45720" marT="22860" marB="228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2</a:t>
                      </a:r>
                    </a:p>
                  </a:txBody>
                  <a:tcPr marL="45720" marR="45720" marT="22860" marB="228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 marL="45720" marR="45720" marT="22860" marB="228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3</a:t>
                      </a:r>
                    </a:p>
                  </a:txBody>
                  <a:tcPr marL="45720" marR="45720" marT="22860" marB="2286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7523463"/>
              </p:ext>
            </p:extLst>
          </p:nvPr>
        </p:nvGraphicFramePr>
        <p:xfrm>
          <a:off x="666007" y="4572049"/>
          <a:ext cx="3466783" cy="55289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884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29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53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3813">
                <a:tc>
                  <a:txBody>
                    <a:bodyPr/>
                    <a:lstStyle/>
                    <a:p>
                      <a:pPr algn="ctr"/>
                      <a:r>
                        <a:rPr lang="es-MX" sz="1000" b="1" dirty="0"/>
                        <a:t>MANEJO</a:t>
                      </a:r>
                      <a:r>
                        <a:rPr lang="es-MX" sz="1000" b="1" baseline="0" dirty="0"/>
                        <a:t> INSTAURADO </a:t>
                      </a:r>
                      <a:endParaRPr lang="es-MX" sz="1000" b="1" dirty="0"/>
                    </a:p>
                  </a:txBody>
                  <a:tcPr marL="45720" marR="45720" marT="22860" marB="22860">
                    <a:solidFill>
                      <a:srgbClr val="DFC3A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000" b="1" dirty="0"/>
                        <a:t>CIRUGIA</a:t>
                      </a:r>
                    </a:p>
                  </a:txBody>
                  <a:tcPr marL="45720" marR="45720" marT="22860" marB="22860">
                    <a:solidFill>
                      <a:srgbClr val="DFC3A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000" b="1" dirty="0"/>
                        <a:t>TRANSFUSIONES</a:t>
                      </a:r>
                    </a:p>
                  </a:txBody>
                  <a:tcPr marL="45720" marR="45720" marT="22860" marB="22860">
                    <a:solidFill>
                      <a:srgbClr val="DFC3A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0048">
                <a:tc>
                  <a:txBody>
                    <a:bodyPr/>
                    <a:lstStyle/>
                    <a:p>
                      <a:pPr algn="ctr"/>
                      <a:r>
                        <a:rPr lang="es-MX" sz="1400" b="1" dirty="0"/>
                        <a:t>369</a:t>
                      </a:r>
                    </a:p>
                  </a:txBody>
                  <a:tcPr marL="45720" marR="45720" marT="22860" marB="228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287</a:t>
                      </a:r>
                    </a:p>
                  </a:txBody>
                  <a:tcPr marL="45720" marR="45720" marT="22860" marB="228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26</a:t>
                      </a:r>
                    </a:p>
                  </a:txBody>
                  <a:tcPr marL="45720" marR="45720" marT="22860" marB="2286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8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488" y="214785"/>
            <a:ext cx="3444949" cy="655764"/>
          </a:xfrm>
          <a:prstGeom prst="rect">
            <a:avLst/>
          </a:prstGeom>
        </p:spPr>
      </p:pic>
      <p:sp>
        <p:nvSpPr>
          <p:cNvPr id="83" name="TÍTULO / TEMA DINCOND-MEDIUM"/>
          <p:cNvSpPr>
            <a:spLocks noGrp="1"/>
          </p:cNvSpPr>
          <p:nvPr>
            <p:ph type="body" sz="quarter" idx="21"/>
          </p:nvPr>
        </p:nvSpPr>
        <p:spPr>
          <a:xfrm>
            <a:off x="1890800" y="333081"/>
            <a:ext cx="9289472" cy="53304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s-MX" altLang="es-MX" sz="1500" dirty="0">
                <a:solidFill>
                  <a:schemeClr val="tx1"/>
                </a:solidFill>
              </a:rPr>
              <a:t>MORBILIDAD MATERNA EXTREMADAMENTE GRAVE  </a:t>
            </a:r>
          </a:p>
          <a:p>
            <a:pPr algn="ctr"/>
            <a:r>
              <a:rPr lang="es-MX" altLang="es-MX" sz="1600" dirty="0">
                <a:solidFill>
                  <a:schemeClr val="tx1"/>
                </a:solidFill>
              </a:rPr>
              <a:t>OCTUBRE – DICIEMBRE 2024</a:t>
            </a:r>
          </a:p>
        </p:txBody>
      </p:sp>
      <p:sp>
        <p:nvSpPr>
          <p:cNvPr id="10" name="object 8"/>
          <p:cNvSpPr txBox="1">
            <a:spLocks/>
          </p:cNvSpPr>
          <p:nvPr/>
        </p:nvSpPr>
        <p:spPr>
          <a:xfrm>
            <a:off x="2075480" y="6266937"/>
            <a:ext cx="5822585" cy="12330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701">
              <a:lnSpc>
                <a:spcPts val="979"/>
              </a:lnSpc>
            </a:pPr>
            <a:r>
              <a:rPr lang="es-MX" sz="800" spc="-6" dirty="0"/>
              <a:t>Fuente:</a:t>
            </a:r>
            <a:r>
              <a:rPr lang="es-MX" sz="800" spc="3" dirty="0"/>
              <a:t> </a:t>
            </a:r>
            <a:r>
              <a:rPr lang="es-MX" sz="800" spc="-12" dirty="0"/>
              <a:t>SINAVE,</a:t>
            </a:r>
            <a:r>
              <a:rPr lang="es-MX" sz="800" spc="24" dirty="0"/>
              <a:t> </a:t>
            </a:r>
            <a:r>
              <a:rPr lang="es-MX" sz="800" spc="-6" dirty="0"/>
              <a:t>Sistema</a:t>
            </a:r>
            <a:r>
              <a:rPr lang="es-MX" sz="800" spc="-3" dirty="0"/>
              <a:t> de</a:t>
            </a:r>
            <a:r>
              <a:rPr lang="es-MX" sz="800" spc="9" dirty="0"/>
              <a:t> </a:t>
            </a:r>
            <a:r>
              <a:rPr lang="es-MX" sz="800" spc="-3" dirty="0"/>
              <a:t>Vigilancia</a:t>
            </a:r>
            <a:r>
              <a:rPr lang="es-MX" sz="800" dirty="0"/>
              <a:t> </a:t>
            </a:r>
            <a:r>
              <a:rPr lang="es-MX" sz="800" spc="-3" dirty="0"/>
              <a:t>Epidemiológica de</a:t>
            </a:r>
            <a:r>
              <a:rPr lang="es-MX" sz="800" spc="-12" dirty="0"/>
              <a:t> </a:t>
            </a:r>
            <a:r>
              <a:rPr lang="es-MX" sz="800" spc="-3" dirty="0"/>
              <a:t>Morbilidad</a:t>
            </a:r>
            <a:r>
              <a:rPr lang="es-MX" sz="800" spc="-9" dirty="0"/>
              <a:t> </a:t>
            </a:r>
            <a:r>
              <a:rPr lang="es-MX" sz="800" spc="-6" dirty="0"/>
              <a:t>Materna</a:t>
            </a:r>
            <a:r>
              <a:rPr lang="es-MX" sz="800" spc="3" dirty="0"/>
              <a:t> </a:t>
            </a:r>
            <a:r>
              <a:rPr lang="es-MX" sz="800" spc="-6" dirty="0"/>
              <a:t>Extremadamente</a:t>
            </a:r>
            <a:r>
              <a:rPr lang="es-MX" sz="800" spc="9" dirty="0"/>
              <a:t> </a:t>
            </a:r>
            <a:r>
              <a:rPr lang="es-MX" sz="800" spc="-12" dirty="0"/>
              <a:t>Grave</a:t>
            </a:r>
          </a:p>
        </p:txBody>
      </p:sp>
      <p:sp>
        <p:nvSpPr>
          <p:cNvPr id="9" name="CuadroTexto 8"/>
          <p:cNvSpPr txBox="1"/>
          <p:nvPr/>
        </p:nvSpPr>
        <p:spPr>
          <a:xfrm>
            <a:off x="11334045" y="6328589"/>
            <a:ext cx="519288" cy="2462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MX" sz="10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2024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861241" y="1481008"/>
            <a:ext cx="544944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b="1" dirty="0"/>
              <a:t>PADECIMIENTO DE ENFERMEDADES ESPECIFICAS DE LA EMBARAZADA AL INGRESO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6925995" y="1527174"/>
            <a:ext cx="4667694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b="1" dirty="0"/>
              <a:t>DE LAS 399 PACIENTES REGISTRADAS,  SU </a:t>
            </a:r>
            <a:r>
              <a:rPr lang="es-MX" sz="1400" b="1" dirty="0"/>
              <a:t>ESTADO DE SALUD</a:t>
            </a:r>
            <a:r>
              <a:rPr lang="es-MX" sz="1200" b="1" dirty="0"/>
              <a:t>  AL INGRESO A LA UNIDAD  CENTINELA:</a:t>
            </a:r>
          </a:p>
          <a:p>
            <a:pPr>
              <a:lnSpc>
                <a:spcPct val="200000"/>
              </a:lnSpc>
            </a:pPr>
            <a:r>
              <a:rPr lang="es-MX" sz="1200" b="1" dirty="0"/>
              <a:t>3 CON ESTADO </a:t>
            </a:r>
            <a:r>
              <a:rPr lang="es-MX" sz="1200" b="1" u="sng" dirty="0"/>
              <a:t>MUY GRAVE</a:t>
            </a:r>
          </a:p>
          <a:p>
            <a:pPr>
              <a:lnSpc>
                <a:spcPct val="200000"/>
              </a:lnSpc>
            </a:pPr>
            <a:r>
              <a:rPr lang="es-MX" sz="1200" b="1" dirty="0"/>
              <a:t>32  CON ESTADO DE SALUD </a:t>
            </a:r>
            <a:r>
              <a:rPr lang="es-MX" sz="1200" b="1" u="sng" dirty="0"/>
              <a:t>GRAVE</a:t>
            </a:r>
          </a:p>
          <a:p>
            <a:pPr>
              <a:lnSpc>
                <a:spcPct val="200000"/>
              </a:lnSpc>
            </a:pPr>
            <a:r>
              <a:rPr lang="es-MX" sz="1200" b="1" dirty="0"/>
              <a:t>364 CON ESTADO DE SALUD </a:t>
            </a:r>
            <a:r>
              <a:rPr lang="es-MX" sz="1200" b="1" u="sng" dirty="0"/>
              <a:t>DELICAD0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6925995" y="3530009"/>
            <a:ext cx="4227247" cy="23544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MX" sz="1200" b="1" dirty="0"/>
              <a:t>DE LAS 399 PACIENTES REGISTRADAS, FUERON </a:t>
            </a:r>
            <a:r>
              <a:rPr lang="es-MX" sz="1400" b="1" dirty="0"/>
              <a:t>INGRESADAS  </a:t>
            </a:r>
          </a:p>
          <a:p>
            <a:pPr>
              <a:lnSpc>
                <a:spcPct val="150000"/>
              </a:lnSpc>
            </a:pPr>
            <a:r>
              <a:rPr lang="es-MX" sz="1200" b="1" dirty="0"/>
              <a:t>4 A </a:t>
            </a:r>
            <a:r>
              <a:rPr lang="es-MX" sz="1200" b="1" u="sng" dirty="0"/>
              <a:t>HOSPITALIZACIÓN</a:t>
            </a:r>
          </a:p>
          <a:p>
            <a:pPr>
              <a:lnSpc>
                <a:spcPct val="150000"/>
              </a:lnSpc>
            </a:pPr>
            <a:r>
              <a:rPr lang="es-MX" sz="1200" b="1" dirty="0"/>
              <a:t>383 A </a:t>
            </a:r>
            <a:r>
              <a:rPr lang="es-MX" sz="1200" b="1" u="sng" dirty="0"/>
              <a:t>TOCOCIRUGIA</a:t>
            </a:r>
          </a:p>
          <a:p>
            <a:pPr>
              <a:lnSpc>
                <a:spcPct val="150000"/>
              </a:lnSpc>
            </a:pPr>
            <a:r>
              <a:rPr lang="es-MX" sz="1200" b="1" dirty="0"/>
              <a:t>2 A </a:t>
            </a:r>
            <a:r>
              <a:rPr lang="es-MX" sz="1200" b="1" u="sng" dirty="0"/>
              <a:t>UNIDAD DE CUIDADOS INTENSIVOS</a:t>
            </a:r>
          </a:p>
          <a:p>
            <a:pPr>
              <a:lnSpc>
                <a:spcPct val="150000"/>
              </a:lnSpc>
            </a:pPr>
            <a:r>
              <a:rPr lang="es-MX" sz="1200" b="1" dirty="0"/>
              <a:t>3 A </a:t>
            </a:r>
            <a:r>
              <a:rPr lang="es-MX" sz="1200" b="1" u="sng" dirty="0"/>
              <a:t>URGENCIAS</a:t>
            </a:r>
          </a:p>
          <a:p>
            <a:pPr>
              <a:lnSpc>
                <a:spcPct val="150000"/>
              </a:lnSpc>
            </a:pPr>
            <a:r>
              <a:rPr lang="es-MX" sz="1200" b="1" dirty="0"/>
              <a:t>5 A</a:t>
            </a:r>
            <a:r>
              <a:rPr lang="es-MX" sz="1200" b="1" u="sng" dirty="0"/>
              <a:t> QUIROFANO</a:t>
            </a:r>
          </a:p>
          <a:p>
            <a:pPr>
              <a:lnSpc>
                <a:spcPct val="150000"/>
              </a:lnSpc>
            </a:pPr>
            <a:r>
              <a:rPr lang="es-MX" sz="1200" b="1" dirty="0"/>
              <a:t>1 A </a:t>
            </a:r>
            <a:r>
              <a:rPr lang="es-MX" sz="1200" b="1" u="sng" dirty="0"/>
              <a:t>ÁREA DE CHOQUE </a:t>
            </a:r>
          </a:p>
          <a:p>
            <a:pPr>
              <a:lnSpc>
                <a:spcPct val="150000"/>
              </a:lnSpc>
            </a:pPr>
            <a:r>
              <a:rPr lang="es-MX" sz="1200" b="1" dirty="0"/>
              <a:t>1 A </a:t>
            </a:r>
            <a:r>
              <a:rPr lang="es-MX" sz="1200" b="1" u="sng" dirty="0"/>
              <a:t>OTRAS ÁREAS</a:t>
            </a:r>
          </a:p>
        </p:txBody>
      </p:sp>
    </p:spTree>
    <p:extLst>
      <p:ext uri="{BB962C8B-B14F-4D97-AF65-F5344CB8AC3E}">
        <p14:creationId xmlns:p14="http://schemas.microsoft.com/office/powerpoint/2010/main" val="4174684485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TÍTULO / TEMA DINCOND-MEDIUM"/>
          <p:cNvSpPr>
            <a:spLocks noGrp="1"/>
          </p:cNvSpPr>
          <p:nvPr>
            <p:ph type="body" sz="quarter" idx="21"/>
          </p:nvPr>
        </p:nvSpPr>
        <p:spPr>
          <a:xfrm>
            <a:off x="2984731" y="542667"/>
            <a:ext cx="7624813" cy="548434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s-MX" altLang="es-MX" sz="1500" dirty="0">
                <a:solidFill>
                  <a:schemeClr val="tx1"/>
                </a:solidFill>
              </a:rPr>
              <a:t>MORBILIDAD MATERNA EXTREMADAMENTE GRAVE  </a:t>
            </a:r>
          </a:p>
          <a:p>
            <a:pPr algn="ctr"/>
            <a:r>
              <a:rPr lang="es-MX" altLang="es-MX" sz="1600" dirty="0">
                <a:solidFill>
                  <a:schemeClr val="tx1"/>
                </a:solidFill>
              </a:rPr>
              <a:t>OCTUBRE – DICIEMBRE 2024</a:t>
            </a:r>
          </a:p>
        </p:txBody>
      </p:sp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6294395"/>
              </p:ext>
            </p:extLst>
          </p:nvPr>
        </p:nvGraphicFramePr>
        <p:xfrm>
          <a:off x="5146159" y="1792228"/>
          <a:ext cx="5582093" cy="121907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27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7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160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7799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928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24958">
                <a:tc gridSpan="5">
                  <a:txBody>
                    <a:bodyPr/>
                    <a:lstStyle/>
                    <a:p>
                      <a:pPr algn="ctr"/>
                      <a:r>
                        <a:rPr lang="es-MX" sz="1000" b="1" dirty="0"/>
                        <a:t>DE</a:t>
                      </a:r>
                      <a:r>
                        <a:rPr lang="es-MX" sz="1000" b="1" baseline="0" dirty="0"/>
                        <a:t> LAS PACIENTES ATENDIDAS EN LAS UNIDADES CENTINELAS CONCLUYERON SU PARTO</a:t>
                      </a:r>
                      <a:endParaRPr lang="es-MX" sz="1000" b="1" dirty="0"/>
                    </a:p>
                  </a:txBody>
                  <a:tcPr marL="45720" marR="45720" marT="22860" marB="22860">
                    <a:solidFill>
                      <a:srgbClr val="DFC3A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MX" sz="1000" b="1" dirty="0"/>
                    </a:p>
                  </a:txBody>
                  <a:tcPr marL="45720" marR="45720" marT="22860" marB="22860"/>
                </a:tc>
                <a:tc hMerge="1">
                  <a:txBody>
                    <a:bodyPr/>
                    <a:lstStyle/>
                    <a:p>
                      <a:pPr algn="ctr"/>
                      <a:endParaRPr lang="es-MX" sz="1000" b="1" dirty="0"/>
                    </a:p>
                  </a:txBody>
                  <a:tcPr marL="45720" marR="45720" marT="22860" marB="22860"/>
                </a:tc>
                <a:tc hMerge="1">
                  <a:txBody>
                    <a:bodyPr/>
                    <a:lstStyle/>
                    <a:p>
                      <a:pPr algn="ctr"/>
                      <a:endParaRPr lang="es-MX" sz="1000" b="1" dirty="0"/>
                    </a:p>
                  </a:txBody>
                  <a:tcPr marL="45720" marR="45720" marT="22860" marB="22860"/>
                </a:tc>
                <a:tc hMerge="1">
                  <a:txBody>
                    <a:bodyPr/>
                    <a:lstStyle/>
                    <a:p>
                      <a:pPr algn="ctr"/>
                      <a:endParaRPr lang="es-MX" sz="1000" b="1" dirty="0"/>
                    </a:p>
                  </a:txBody>
                  <a:tcPr marL="45720" marR="45720" marT="22860" marB="2286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1450">
                <a:tc>
                  <a:txBody>
                    <a:bodyPr/>
                    <a:lstStyle/>
                    <a:p>
                      <a:pPr algn="ctr"/>
                      <a:r>
                        <a:rPr lang="es-MX" sz="1000" b="1" dirty="0"/>
                        <a:t>CÉSAREA</a:t>
                      </a:r>
                    </a:p>
                  </a:txBody>
                  <a:tcPr marL="45720" marR="45720" marT="22860" marB="228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000" b="1" dirty="0"/>
                        <a:t>PARTO/FORCEPS</a:t>
                      </a:r>
                    </a:p>
                  </a:txBody>
                  <a:tcPr marL="45720" marR="45720" marT="22860" marB="228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000" b="1" dirty="0"/>
                        <a:t>ABORTO/LEGRADO</a:t>
                      </a:r>
                    </a:p>
                  </a:txBody>
                  <a:tcPr marL="45720" marR="45720" marT="22860" marB="228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000" b="1" dirty="0"/>
                        <a:t>LAPAROTOMIA</a:t>
                      </a:r>
                      <a:r>
                        <a:rPr lang="es-MX" sz="1000" b="1" baseline="0" dirty="0"/>
                        <a:t> EXPLORADORA</a:t>
                      </a:r>
                      <a:endParaRPr lang="es-MX" sz="1000" b="1" dirty="0"/>
                    </a:p>
                  </a:txBody>
                  <a:tcPr marL="45720" marR="45720" marT="22860" marB="228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000" b="1" dirty="0"/>
                        <a:t>CONTINUA</a:t>
                      </a:r>
                      <a:r>
                        <a:rPr lang="es-MX" sz="1000" b="1" baseline="0" dirty="0"/>
                        <a:t> EMBARAZADA</a:t>
                      </a:r>
                      <a:endParaRPr lang="es-MX" sz="1000" b="1" dirty="0"/>
                    </a:p>
                  </a:txBody>
                  <a:tcPr marL="45720" marR="45720" marT="22860" marB="2286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3594">
                <a:tc>
                  <a:txBody>
                    <a:bodyPr/>
                    <a:lstStyle/>
                    <a:p>
                      <a:pPr algn="ctr"/>
                      <a:r>
                        <a:rPr lang="es-MX" sz="1000" dirty="0"/>
                        <a:t>288</a:t>
                      </a:r>
                    </a:p>
                  </a:txBody>
                  <a:tcPr marL="45720" marR="45720" marT="22860" marB="228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000" dirty="0"/>
                        <a:t>72</a:t>
                      </a:r>
                    </a:p>
                  </a:txBody>
                  <a:tcPr marL="45720" marR="45720" marT="22860" marB="228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000" dirty="0"/>
                        <a:t>7</a:t>
                      </a:r>
                    </a:p>
                  </a:txBody>
                  <a:tcPr marL="45720" marR="45720" marT="22860" marB="228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000" dirty="0"/>
                        <a:t>2</a:t>
                      </a:r>
                    </a:p>
                  </a:txBody>
                  <a:tcPr marL="45720" marR="45720" marT="22860" marB="228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000" dirty="0"/>
                        <a:t>30</a:t>
                      </a:r>
                    </a:p>
                  </a:txBody>
                  <a:tcPr marL="45720" marR="45720" marT="22860" marB="2286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1" name="10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9048073"/>
              </p:ext>
            </p:extLst>
          </p:nvPr>
        </p:nvGraphicFramePr>
        <p:xfrm>
          <a:off x="595424" y="1792228"/>
          <a:ext cx="3434316" cy="316771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687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55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2113">
                <a:tc>
                  <a:txBody>
                    <a:bodyPr/>
                    <a:lstStyle/>
                    <a:p>
                      <a:pPr algn="ctr"/>
                      <a:r>
                        <a:rPr lang="es-MX" sz="1200" b="1" dirty="0"/>
                        <a:t>SEMANA DE GESTACIÓN AL INGRESO</a:t>
                      </a:r>
                    </a:p>
                  </a:txBody>
                  <a:tcPr marL="45720" marR="45720" marT="22860" marB="22860">
                    <a:solidFill>
                      <a:srgbClr val="DFC3A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b="1" dirty="0"/>
                        <a:t>CASOS</a:t>
                      </a:r>
                    </a:p>
                  </a:txBody>
                  <a:tcPr marL="45720" marR="45720" marT="22860" marB="22860">
                    <a:solidFill>
                      <a:srgbClr val="DFC3A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9560"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O</a:t>
                      </a:r>
                    </a:p>
                  </a:txBody>
                  <a:tcPr marL="45720" marR="45720" marT="22860" marB="228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22</a:t>
                      </a:r>
                    </a:p>
                  </a:txBody>
                  <a:tcPr marL="45720" marR="45720" marT="22860" marB="2286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9560"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2 A LA 6</a:t>
                      </a:r>
                    </a:p>
                  </a:txBody>
                  <a:tcPr marL="45720" marR="45720" marT="22860" marB="228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-</a:t>
                      </a:r>
                    </a:p>
                  </a:txBody>
                  <a:tcPr marL="45720" marR="45720" marT="22860" marB="2286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9560"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7 A LA 11.4</a:t>
                      </a:r>
                    </a:p>
                  </a:txBody>
                  <a:tcPr marL="45720" marR="45720" marT="22860" marB="228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4</a:t>
                      </a:r>
                    </a:p>
                  </a:txBody>
                  <a:tcPr marL="45720" marR="45720" marT="22860" marB="2286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9560"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12 A LA 15</a:t>
                      </a:r>
                    </a:p>
                  </a:txBody>
                  <a:tcPr marL="45720" marR="45720" marT="22860" marB="228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6</a:t>
                      </a:r>
                    </a:p>
                  </a:txBody>
                  <a:tcPr marL="45720" marR="45720" marT="22860" marB="2286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9560"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16 A LA 20.6</a:t>
                      </a:r>
                    </a:p>
                  </a:txBody>
                  <a:tcPr marL="45720" marR="45720" marT="22860" marB="228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3</a:t>
                      </a:r>
                    </a:p>
                  </a:txBody>
                  <a:tcPr marL="45720" marR="45720" marT="22860" marB="2286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9560"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21 A LA 25.5</a:t>
                      </a:r>
                    </a:p>
                  </a:txBody>
                  <a:tcPr marL="45720" marR="45720" marT="22860" marB="228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3</a:t>
                      </a:r>
                    </a:p>
                  </a:txBody>
                  <a:tcPr marL="45720" marR="45720" marT="22860" marB="2286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9560"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26 A LA 29.5</a:t>
                      </a:r>
                    </a:p>
                  </a:txBody>
                  <a:tcPr marL="45720" marR="45720" marT="22860" marB="228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9</a:t>
                      </a:r>
                    </a:p>
                  </a:txBody>
                  <a:tcPr marL="45720" marR="45720" marT="22860" marB="2286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9560"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30 A LA 34.5</a:t>
                      </a:r>
                    </a:p>
                  </a:txBody>
                  <a:tcPr marL="45720" marR="45720" marT="22860" marB="228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45</a:t>
                      </a:r>
                    </a:p>
                  </a:txBody>
                  <a:tcPr marL="45720" marR="45720" marT="22860" marB="2286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9560"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35 A LA 42</a:t>
                      </a:r>
                    </a:p>
                  </a:txBody>
                  <a:tcPr marL="45720" marR="45720" marT="22860" marB="228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/>
                        <a:t>307</a:t>
                      </a:r>
                    </a:p>
                  </a:txBody>
                  <a:tcPr marL="45720" marR="45720" marT="22860" marB="2286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9560">
                <a:tc>
                  <a:txBody>
                    <a:bodyPr/>
                    <a:lstStyle/>
                    <a:p>
                      <a:pPr algn="ctr"/>
                      <a:r>
                        <a:rPr lang="es-MX" sz="1600" b="1" dirty="0"/>
                        <a:t>TOTAL</a:t>
                      </a:r>
                    </a:p>
                  </a:txBody>
                  <a:tcPr marL="45720" marR="45720" marT="22860" marB="228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b="1" dirty="0"/>
                        <a:t>399</a:t>
                      </a:r>
                    </a:p>
                  </a:txBody>
                  <a:tcPr marL="45720" marR="45720" marT="22860" marB="2286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pic>
        <p:nvPicPr>
          <p:cNvPr id="8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488" y="214785"/>
            <a:ext cx="3444949" cy="655764"/>
          </a:xfrm>
          <a:prstGeom prst="rect">
            <a:avLst/>
          </a:prstGeom>
        </p:spPr>
      </p:pic>
      <p:sp>
        <p:nvSpPr>
          <p:cNvPr id="9" name="object 8"/>
          <p:cNvSpPr txBox="1">
            <a:spLocks/>
          </p:cNvSpPr>
          <p:nvPr/>
        </p:nvSpPr>
        <p:spPr>
          <a:xfrm>
            <a:off x="2096745" y="6266937"/>
            <a:ext cx="5822585" cy="12330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701">
              <a:lnSpc>
                <a:spcPts val="979"/>
              </a:lnSpc>
            </a:pPr>
            <a:r>
              <a:rPr lang="es-MX" sz="800" spc="-6" dirty="0"/>
              <a:t>Fuente:</a:t>
            </a:r>
            <a:r>
              <a:rPr lang="es-MX" sz="800" spc="3" dirty="0"/>
              <a:t> </a:t>
            </a:r>
            <a:r>
              <a:rPr lang="es-MX" sz="800" spc="-12" dirty="0"/>
              <a:t>SINAVE,</a:t>
            </a:r>
            <a:r>
              <a:rPr lang="es-MX" sz="800" spc="24" dirty="0"/>
              <a:t> </a:t>
            </a:r>
            <a:r>
              <a:rPr lang="es-MX" sz="800" spc="-6" dirty="0"/>
              <a:t>Sistema</a:t>
            </a:r>
            <a:r>
              <a:rPr lang="es-MX" sz="800" spc="-3" dirty="0"/>
              <a:t> de</a:t>
            </a:r>
            <a:r>
              <a:rPr lang="es-MX" sz="800" spc="9" dirty="0"/>
              <a:t> </a:t>
            </a:r>
            <a:r>
              <a:rPr lang="es-MX" sz="800" spc="-3" dirty="0"/>
              <a:t>Vigilancia</a:t>
            </a:r>
            <a:r>
              <a:rPr lang="es-MX" sz="800" dirty="0"/>
              <a:t> </a:t>
            </a:r>
            <a:r>
              <a:rPr lang="es-MX" sz="800" spc="-3" dirty="0"/>
              <a:t>Epidemiológica de</a:t>
            </a:r>
            <a:r>
              <a:rPr lang="es-MX" sz="800" spc="-12" dirty="0"/>
              <a:t> </a:t>
            </a:r>
            <a:r>
              <a:rPr lang="es-MX" sz="800" spc="-3" dirty="0"/>
              <a:t>Morbilidad</a:t>
            </a:r>
            <a:r>
              <a:rPr lang="es-MX" sz="800" spc="-9" dirty="0"/>
              <a:t> </a:t>
            </a:r>
            <a:r>
              <a:rPr lang="es-MX" sz="800" spc="-6" dirty="0"/>
              <a:t>Materna</a:t>
            </a:r>
            <a:r>
              <a:rPr lang="es-MX" sz="800" spc="3" dirty="0"/>
              <a:t> </a:t>
            </a:r>
            <a:r>
              <a:rPr lang="es-MX" sz="800" spc="-6" dirty="0"/>
              <a:t>Extremadamente</a:t>
            </a:r>
            <a:r>
              <a:rPr lang="es-MX" sz="800" spc="9" dirty="0"/>
              <a:t> </a:t>
            </a:r>
            <a:r>
              <a:rPr lang="es-MX" sz="800" spc="-12" dirty="0"/>
              <a:t>Grave</a:t>
            </a:r>
          </a:p>
        </p:txBody>
      </p:sp>
      <p:sp>
        <p:nvSpPr>
          <p:cNvPr id="10" name="CuadroTexto 9"/>
          <p:cNvSpPr txBox="1"/>
          <p:nvPr/>
        </p:nvSpPr>
        <p:spPr>
          <a:xfrm>
            <a:off x="11334045" y="6328589"/>
            <a:ext cx="519288" cy="2462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MX" sz="10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2024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893135" y="1484451"/>
            <a:ext cx="25733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1400" b="1" dirty="0"/>
              <a:t>DATOS DEL EMBARAZO ACTUAL 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5092978" y="3359326"/>
            <a:ext cx="3121560" cy="10618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MX" sz="1400" b="1" dirty="0"/>
              <a:t>LAS CONDICIONES DEL RECIEN NACIDO </a:t>
            </a:r>
          </a:p>
          <a:p>
            <a:pPr>
              <a:lnSpc>
                <a:spcPct val="150000"/>
              </a:lnSpc>
            </a:pPr>
            <a:r>
              <a:rPr lang="es-MX" sz="1400" b="1" dirty="0"/>
              <a:t>349 </a:t>
            </a:r>
            <a:r>
              <a:rPr lang="es-MX" sz="1400" b="1" u="sng" dirty="0"/>
              <a:t>NACIERON VIVOS</a:t>
            </a:r>
          </a:p>
          <a:p>
            <a:pPr>
              <a:lnSpc>
                <a:spcPct val="150000"/>
              </a:lnSpc>
            </a:pPr>
            <a:r>
              <a:rPr lang="es-MX" sz="1400" b="1" dirty="0"/>
              <a:t> 14 </a:t>
            </a:r>
            <a:r>
              <a:rPr lang="es-MX" sz="1400" b="1" u="sng" dirty="0"/>
              <a:t>MUERTOS </a:t>
            </a:r>
          </a:p>
        </p:txBody>
      </p:sp>
    </p:spTree>
    <p:extLst>
      <p:ext uri="{BB962C8B-B14F-4D97-AF65-F5344CB8AC3E}">
        <p14:creationId xmlns:p14="http://schemas.microsoft.com/office/powerpoint/2010/main" val="222097020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11334045" y="6328589"/>
            <a:ext cx="519288" cy="2462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MX" sz="10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2024</a:t>
            </a:r>
          </a:p>
        </p:txBody>
      </p:sp>
      <p:sp>
        <p:nvSpPr>
          <p:cNvPr id="83" name="TÍTULO / TEMA DINCOND-MEDIUM"/>
          <p:cNvSpPr>
            <a:spLocks noGrp="1"/>
          </p:cNvSpPr>
          <p:nvPr>
            <p:ph type="body" sz="quarter" idx="21"/>
          </p:nvPr>
        </p:nvSpPr>
        <p:spPr>
          <a:xfrm>
            <a:off x="3924084" y="475631"/>
            <a:ext cx="5018809" cy="486879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s-MX" altLang="es-MX" sz="1400" dirty="0">
                <a:solidFill>
                  <a:schemeClr val="tx1"/>
                </a:solidFill>
              </a:rPr>
              <a:t>MORBILIDAD MATERNA EXTREMADAMENTE GRAVE  </a:t>
            </a:r>
          </a:p>
          <a:p>
            <a:pPr algn="ctr"/>
            <a:r>
              <a:rPr lang="es-MX" altLang="es-MX" sz="1400" dirty="0">
                <a:solidFill>
                  <a:schemeClr val="tx1"/>
                </a:solidFill>
              </a:rPr>
              <a:t>Octubre – diciembre 2024</a:t>
            </a:r>
          </a:p>
        </p:txBody>
      </p:sp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9580604"/>
              </p:ext>
            </p:extLst>
          </p:nvPr>
        </p:nvGraphicFramePr>
        <p:xfrm>
          <a:off x="3774559" y="1575471"/>
          <a:ext cx="4909128" cy="358557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39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900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93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4179">
                <a:tc gridSpan="2">
                  <a:txBody>
                    <a:bodyPr/>
                    <a:lstStyle/>
                    <a:p>
                      <a:pPr algn="ctr"/>
                      <a:r>
                        <a:rPr lang="es-MX" sz="1400" b="1" strike="noStrike" dirty="0"/>
                        <a:t>UNIDAD DE REFERENCIA</a:t>
                      </a:r>
                    </a:p>
                  </a:txBody>
                  <a:tcPr marL="45720" marR="45720" marT="22860" marB="22860">
                    <a:solidFill>
                      <a:srgbClr val="DFC3A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b="1" strike="noStrike" dirty="0"/>
                        <a:t>CASOS</a:t>
                      </a:r>
                    </a:p>
                  </a:txBody>
                  <a:tcPr marL="45720" marR="45720" marT="22860" marB="22860">
                    <a:solidFill>
                      <a:srgbClr val="DFC3A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0293">
                <a:tc rowSpan="16">
                  <a:txBody>
                    <a:bodyPr/>
                    <a:lstStyle/>
                    <a:p>
                      <a:pPr algn="ctr"/>
                      <a:endParaRPr lang="es-MX" sz="1200" strike="sngStrike" dirty="0"/>
                    </a:p>
                    <a:p>
                      <a:pPr algn="ctr"/>
                      <a:endParaRPr lang="es-MX" sz="4000" strike="sngStrike" dirty="0"/>
                    </a:p>
                    <a:p>
                      <a:pPr algn="ctr"/>
                      <a:endParaRPr lang="es-MX" sz="2000" b="0" strike="noStrike" dirty="0">
                        <a:solidFill>
                          <a:srgbClr val="FFFFFF"/>
                        </a:solidFill>
                      </a:endParaRPr>
                    </a:p>
                    <a:p>
                      <a:pPr algn="ctr"/>
                      <a:r>
                        <a:rPr lang="es-MX" sz="2000" b="1" strike="noStrike" dirty="0">
                          <a:solidFill>
                            <a:srgbClr val="FFFFFF"/>
                          </a:solidFill>
                        </a:rPr>
                        <a:t>SSA</a:t>
                      </a:r>
                    </a:p>
                  </a:txBody>
                  <a:tcPr marL="45720" marR="45720" marT="22860" marB="22860">
                    <a:solidFill>
                      <a:srgbClr val="8A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900" strike="noStrike" dirty="0"/>
                        <a:t>HOSPITAL</a:t>
                      </a:r>
                      <a:r>
                        <a:rPr lang="es-MX" sz="900" strike="noStrike" baseline="0" dirty="0"/>
                        <a:t> GENERAL MATAMOROS</a:t>
                      </a:r>
                      <a:endParaRPr lang="es-MX" sz="900" strike="noStrike" dirty="0"/>
                    </a:p>
                  </a:txBody>
                  <a:tcPr marL="45720" marR="45720" marT="22860" marB="2286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900" b="1" strike="noStrike" dirty="0"/>
                        <a:t>1</a:t>
                      </a:r>
                    </a:p>
                  </a:txBody>
                  <a:tcPr marL="45720" marR="45720" marT="22860" marB="2286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0293">
                <a:tc vMerge="1">
                  <a:txBody>
                    <a:bodyPr/>
                    <a:lstStyle/>
                    <a:p>
                      <a:pPr algn="ctr"/>
                      <a:endParaRPr lang="es-MX" sz="2000" strike="noStrike" dirty="0"/>
                    </a:p>
                  </a:txBody>
                  <a:tcPr marL="45720" marR="45720" marT="22860" marB="228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900" strike="noStrike" dirty="0"/>
                        <a:t>HOSPITAL</a:t>
                      </a:r>
                      <a:r>
                        <a:rPr lang="es-MX" sz="900" strike="noStrike" baseline="0" dirty="0"/>
                        <a:t> GENERAL VALLE HERMOSO</a:t>
                      </a:r>
                      <a:endParaRPr lang="es-MX" sz="900" strike="noStrike" dirty="0"/>
                    </a:p>
                  </a:txBody>
                  <a:tcPr marL="45720" marR="45720" marT="22860" marB="2286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900" b="1" strike="noStrike" dirty="0"/>
                        <a:t>2</a:t>
                      </a:r>
                    </a:p>
                  </a:txBody>
                  <a:tcPr marL="45720" marR="45720" marT="22860" marB="2286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0293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900" u="none" strike="noStrike" dirty="0">
                          <a:effectLst/>
                        </a:rPr>
                        <a:t>HOSPITAL GENERAL ALTAMIRA</a:t>
                      </a:r>
                    </a:p>
                  </a:txBody>
                  <a:tcPr marL="45720" marR="45720" marT="22860" marB="2286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900" b="1" strike="noStrike" dirty="0"/>
                        <a:t>2</a:t>
                      </a:r>
                    </a:p>
                  </a:txBody>
                  <a:tcPr marL="45720" marR="45720" marT="22860" marB="2286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0293">
                <a:tc v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900" u="none" strike="noStrike" dirty="0">
                          <a:effectLst/>
                        </a:rPr>
                        <a:t>HOSPITAL GENERAL CIVIL NUEVO LAREDO</a:t>
                      </a:r>
                    </a:p>
                  </a:txBody>
                  <a:tcPr marL="45720" marR="45720" marT="22860" marB="2286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900" b="1" strike="noStrike" dirty="0"/>
                        <a:t>1</a:t>
                      </a:r>
                    </a:p>
                  </a:txBody>
                  <a:tcPr marL="45720" marR="45720" marT="22860" marB="2286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9303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900" strike="noStrike" dirty="0"/>
                        <a:t>HOSPITAL MATERNO INFANTIL </a:t>
                      </a:r>
                    </a:p>
                  </a:txBody>
                  <a:tcPr marL="45720" marR="45720" marT="22860" marB="2286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900" b="1" strike="noStrike" dirty="0"/>
                        <a:t>1</a:t>
                      </a:r>
                    </a:p>
                  </a:txBody>
                  <a:tcPr marL="45720" marR="45720" marT="22860" marB="2286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4831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900" strike="noStrike" dirty="0"/>
                        <a:t>HOSPITAL GENERAL DE ZONA</a:t>
                      </a:r>
                      <a:r>
                        <a:rPr lang="es-MX" sz="900" strike="noStrike" baseline="0" dirty="0"/>
                        <a:t> 13 MATAMOROS</a:t>
                      </a:r>
                      <a:endParaRPr lang="es-MX" sz="900" strike="noStrike" dirty="0"/>
                    </a:p>
                  </a:txBody>
                  <a:tcPr marL="45720" marR="45720" marT="22860" marB="2286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900" b="1" strike="noStrike" dirty="0"/>
                        <a:t>1</a:t>
                      </a:r>
                    </a:p>
                  </a:txBody>
                  <a:tcPr marL="45720" marR="45720" marT="22860" marB="2286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4831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900" strike="noStrike" dirty="0"/>
                        <a:t>CENTRO SALUD ABASOLO</a:t>
                      </a:r>
                    </a:p>
                  </a:txBody>
                  <a:tcPr marL="45720" marR="45720" marT="22860" marB="2286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900" b="1" strike="noStrike" dirty="0"/>
                        <a:t>1</a:t>
                      </a:r>
                    </a:p>
                  </a:txBody>
                  <a:tcPr marL="45720" marR="45720" marT="22860" marB="2286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62152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900" dirty="0"/>
                        <a:t>CENTRO</a:t>
                      </a:r>
                      <a:r>
                        <a:rPr lang="es-MX" sz="900" baseline="0" dirty="0"/>
                        <a:t> DE SALUD SAN CARLOS</a:t>
                      </a:r>
                      <a:endParaRPr lang="es-MX" sz="900" dirty="0"/>
                    </a:p>
                  </a:txBody>
                  <a:tcPr marL="45720" marR="45720" marT="22860" marB="2286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900" dirty="0"/>
                        <a:t>1</a:t>
                      </a:r>
                    </a:p>
                  </a:txBody>
                  <a:tcPr marL="45720" marR="45720" marT="22860" marB="2286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4831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900" dirty="0"/>
                        <a:t>CENTRO DE SALUD SAN FERNANDO</a:t>
                      </a:r>
                    </a:p>
                  </a:txBody>
                  <a:tcPr marL="45720" marR="45720" marT="22860" marB="2286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900" dirty="0"/>
                        <a:t>2</a:t>
                      </a:r>
                    </a:p>
                  </a:txBody>
                  <a:tcPr marL="45720" marR="45720" marT="22860" marB="2286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84831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900" strike="noStrike" dirty="0"/>
                        <a:t>CENTRO DE SALUD SOTO LA MARINA</a:t>
                      </a:r>
                    </a:p>
                  </a:txBody>
                  <a:tcPr marL="45720" marR="45720" marT="22860" marB="2286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900" b="1" strike="noStrike" dirty="0"/>
                        <a:t>2</a:t>
                      </a:r>
                    </a:p>
                  </a:txBody>
                  <a:tcPr marL="45720" marR="45720" marT="22860" marB="2286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84831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900" strike="noStrike" dirty="0"/>
                        <a:t>CENTRO SALUD TULA</a:t>
                      </a:r>
                    </a:p>
                  </a:txBody>
                  <a:tcPr marL="45720" marR="45720" marT="22860" marB="2286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900" b="1" strike="noStrike" dirty="0"/>
                        <a:t>1</a:t>
                      </a:r>
                    </a:p>
                  </a:txBody>
                  <a:tcPr marL="45720" marR="45720" marT="22860" marB="2286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84831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900" strike="noStrike" dirty="0"/>
                        <a:t>IMSS BIENESTAR</a:t>
                      </a:r>
                      <a:r>
                        <a:rPr lang="es-MX" sz="900" strike="noStrike" baseline="0" dirty="0"/>
                        <a:t> HIDALGO</a:t>
                      </a:r>
                      <a:endParaRPr lang="es-MX" sz="900" strike="noStrike" dirty="0"/>
                    </a:p>
                  </a:txBody>
                  <a:tcPr marL="45720" marR="45720" marT="22860" marB="2286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900" b="1" strike="noStrike" dirty="0"/>
                        <a:t>2</a:t>
                      </a:r>
                    </a:p>
                  </a:txBody>
                  <a:tcPr marL="45720" marR="45720" marT="22860" marB="2286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31039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900" strike="noStrike" dirty="0"/>
                        <a:t>IMSS BIENESTAR MANTE</a:t>
                      </a:r>
                    </a:p>
                  </a:txBody>
                  <a:tcPr marL="45720" marR="45720" marT="22860" marB="228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900" b="1" strike="noStrike" dirty="0"/>
                        <a:t>1</a:t>
                      </a:r>
                    </a:p>
                  </a:txBody>
                  <a:tcPr marL="45720" marR="45720" marT="22860" marB="2286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31039">
                <a:tc vMerge="1">
                  <a:txBody>
                    <a:bodyPr/>
                    <a:lstStyle/>
                    <a:p>
                      <a:pPr algn="ctr"/>
                      <a:endParaRPr lang="es-MX" sz="4800" dirty="0"/>
                    </a:p>
                  </a:txBody>
                  <a:tcPr marL="75390" marR="75390" marT="37698" marB="3769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900" strike="noStrike" dirty="0"/>
                        <a:t>SIN ESPECIFICAR</a:t>
                      </a:r>
                    </a:p>
                  </a:txBody>
                  <a:tcPr marL="45720" marR="45720" marT="22860" marB="228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900" b="1" strike="noStrike" dirty="0"/>
                        <a:t>1</a:t>
                      </a:r>
                    </a:p>
                  </a:txBody>
                  <a:tcPr marL="45720" marR="45720" marT="22860" marB="2286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31039">
                <a:tc vMerge="1">
                  <a:txBody>
                    <a:bodyPr/>
                    <a:lstStyle/>
                    <a:p>
                      <a:pPr algn="ctr"/>
                      <a:endParaRPr lang="es-MX" sz="2000" b="1" strike="noStrike" dirty="0">
                        <a:solidFill>
                          <a:srgbClr val="FFFFFF"/>
                        </a:solidFill>
                      </a:endParaRPr>
                    </a:p>
                  </a:txBody>
                  <a:tcPr marL="45720" marR="45720" marT="22860" marB="22860">
                    <a:solidFill>
                      <a:srgbClr val="8A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900" strike="noStrike" dirty="0"/>
                        <a:t>SIN REFERENICIA</a:t>
                      </a:r>
                    </a:p>
                  </a:txBody>
                  <a:tcPr marL="45720" marR="45720" marT="22860" marB="228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900" b="1" strike="noStrike" dirty="0"/>
                        <a:t>378</a:t>
                      </a:r>
                    </a:p>
                  </a:txBody>
                  <a:tcPr marL="45720" marR="45720" marT="22860" marB="2286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31039">
                <a:tc vMerge="1">
                  <a:txBody>
                    <a:bodyPr/>
                    <a:lstStyle/>
                    <a:p>
                      <a:pPr algn="ctr"/>
                      <a:endParaRPr lang="es-MX" sz="2000" b="1" strike="noStrike" dirty="0">
                        <a:solidFill>
                          <a:srgbClr val="FFFFFF"/>
                        </a:solidFill>
                      </a:endParaRPr>
                    </a:p>
                  </a:txBody>
                  <a:tcPr marL="45720" marR="45720" marT="22860" marB="22860">
                    <a:solidFill>
                      <a:srgbClr val="8A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100" b="1" strike="noStrike" dirty="0"/>
                        <a:t>TOTAL</a:t>
                      </a:r>
                    </a:p>
                  </a:txBody>
                  <a:tcPr marL="45720" marR="45720" marT="22860" marB="228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100" b="1" strike="noStrike" dirty="0"/>
                        <a:t>399</a:t>
                      </a:r>
                    </a:p>
                  </a:txBody>
                  <a:tcPr marL="45720" marR="45720" marT="22860" marB="22860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pic>
        <p:nvPicPr>
          <p:cNvPr id="10" name="Imagen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488" y="214785"/>
            <a:ext cx="3444949" cy="655764"/>
          </a:xfrm>
          <a:prstGeom prst="rect">
            <a:avLst/>
          </a:prstGeom>
        </p:spPr>
      </p:pic>
      <p:sp>
        <p:nvSpPr>
          <p:cNvPr id="8" name="object 8"/>
          <p:cNvSpPr txBox="1">
            <a:spLocks/>
          </p:cNvSpPr>
          <p:nvPr/>
        </p:nvSpPr>
        <p:spPr>
          <a:xfrm>
            <a:off x="2118011" y="6274438"/>
            <a:ext cx="5822585" cy="12330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701">
              <a:lnSpc>
                <a:spcPts val="979"/>
              </a:lnSpc>
            </a:pPr>
            <a:r>
              <a:rPr lang="es-MX" sz="800" spc="-6" dirty="0"/>
              <a:t>Fuente:</a:t>
            </a:r>
            <a:r>
              <a:rPr lang="es-MX" sz="800" spc="3" dirty="0"/>
              <a:t> </a:t>
            </a:r>
            <a:r>
              <a:rPr lang="es-MX" sz="800" spc="-12" dirty="0"/>
              <a:t>SINAVE,</a:t>
            </a:r>
            <a:r>
              <a:rPr lang="es-MX" sz="800" spc="24" dirty="0"/>
              <a:t> </a:t>
            </a:r>
            <a:r>
              <a:rPr lang="es-MX" sz="800" spc="-6" dirty="0"/>
              <a:t>Sistema</a:t>
            </a:r>
            <a:r>
              <a:rPr lang="es-MX" sz="800" spc="-3" dirty="0"/>
              <a:t> de</a:t>
            </a:r>
            <a:r>
              <a:rPr lang="es-MX" sz="800" spc="9" dirty="0"/>
              <a:t> </a:t>
            </a:r>
            <a:r>
              <a:rPr lang="es-MX" sz="800" spc="-3" dirty="0"/>
              <a:t>Vigilancia</a:t>
            </a:r>
            <a:r>
              <a:rPr lang="es-MX" sz="800" dirty="0"/>
              <a:t> </a:t>
            </a:r>
            <a:r>
              <a:rPr lang="es-MX" sz="800" spc="-3" dirty="0"/>
              <a:t>Epidemiológica de</a:t>
            </a:r>
            <a:r>
              <a:rPr lang="es-MX" sz="800" spc="-12" dirty="0"/>
              <a:t> </a:t>
            </a:r>
            <a:r>
              <a:rPr lang="es-MX" sz="800" spc="-3" dirty="0"/>
              <a:t>Morbilidad</a:t>
            </a:r>
            <a:r>
              <a:rPr lang="es-MX" sz="800" spc="-9" dirty="0"/>
              <a:t> </a:t>
            </a:r>
            <a:r>
              <a:rPr lang="es-MX" sz="800" spc="-6" dirty="0"/>
              <a:t>Materna</a:t>
            </a:r>
            <a:r>
              <a:rPr lang="es-MX" sz="800" spc="3" dirty="0"/>
              <a:t> </a:t>
            </a:r>
            <a:r>
              <a:rPr lang="es-MX" sz="800" spc="-6" dirty="0"/>
              <a:t>Extremadamente</a:t>
            </a:r>
            <a:r>
              <a:rPr lang="es-MX" sz="800" spc="9" dirty="0"/>
              <a:t> </a:t>
            </a:r>
            <a:r>
              <a:rPr lang="es-MX" sz="800" spc="-12" dirty="0"/>
              <a:t>Grave</a:t>
            </a:r>
          </a:p>
        </p:txBody>
      </p:sp>
    </p:spTree>
    <p:extLst>
      <p:ext uri="{BB962C8B-B14F-4D97-AF65-F5344CB8AC3E}">
        <p14:creationId xmlns:p14="http://schemas.microsoft.com/office/powerpoint/2010/main" val="2013225086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1962</TotalTime>
  <Words>698</Words>
  <Application>Microsoft Office PowerPoint</Application>
  <PresentationFormat>Panorámica</PresentationFormat>
  <Paragraphs>336</Paragraphs>
  <Slides>8</Slides>
  <Notes>5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6" baseType="lpstr">
      <vt:lpstr>Arial</vt:lpstr>
      <vt:lpstr>Calibri</vt:lpstr>
      <vt:lpstr>DIN Pro</vt:lpstr>
      <vt:lpstr>DIN Pro Black</vt:lpstr>
      <vt:lpstr>DIN Pro Medium</vt:lpstr>
      <vt:lpstr>Encode Sans</vt:lpstr>
      <vt:lpstr>Helvetica Neue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Dell</dc:creator>
  <cp:lastModifiedBy>Epidemiología Departamento de Sistemas de Información</cp:lastModifiedBy>
  <cp:revision>163</cp:revision>
  <cp:lastPrinted>2024-10-16T16:07:25Z</cp:lastPrinted>
  <dcterms:created xsi:type="dcterms:W3CDTF">2022-10-04T18:07:08Z</dcterms:created>
  <dcterms:modified xsi:type="dcterms:W3CDTF">2025-01-14T19:26:42Z</dcterms:modified>
</cp:coreProperties>
</file>