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sldIdLst>
    <p:sldId id="256" r:id="rId2"/>
    <p:sldId id="257" r:id="rId3"/>
    <p:sldId id="291" r:id="rId4"/>
    <p:sldId id="292" r:id="rId5"/>
    <p:sldId id="276" r:id="rId6"/>
    <p:sldId id="258" r:id="rId7"/>
    <p:sldId id="286" r:id="rId8"/>
    <p:sldId id="287" r:id="rId9"/>
    <p:sldId id="264" r:id="rId10"/>
    <p:sldId id="278" r:id="rId11"/>
    <p:sldId id="265" r:id="rId12"/>
    <p:sldId id="277" r:id="rId13"/>
    <p:sldId id="268" r:id="rId14"/>
    <p:sldId id="279" r:id="rId15"/>
    <p:sldId id="280" r:id="rId16"/>
    <p:sldId id="281" r:id="rId17"/>
    <p:sldId id="272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E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 de Participantes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Zona Centro 305</c:v>
                </c:pt>
                <c:pt idx="1">
                  <c:v>Zona Sur 370</c:v>
                </c:pt>
                <c:pt idx="2">
                  <c:v>Zona Norte 311</c:v>
                </c:pt>
                <c:pt idx="3">
                  <c:v>Total 986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305</c:v>
                </c:pt>
                <c:pt idx="1">
                  <c:v>370</c:v>
                </c:pt>
                <c:pt idx="2">
                  <c:v>311</c:v>
                </c:pt>
                <c:pt idx="3">
                  <c:v>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0668688"/>
        <c:axId val="1280672496"/>
      </c:barChart>
      <c:catAx>
        <c:axId val="128066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672496"/>
        <c:crosses val="autoZero"/>
        <c:auto val="1"/>
        <c:lblAlgn val="ctr"/>
        <c:lblOffset val="100"/>
        <c:noMultiLvlLbl val="0"/>
      </c:catAx>
      <c:valAx>
        <c:axId val="128067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66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Zona Centro 44</c:v>
                </c:pt>
                <c:pt idx="1">
                  <c:v>Zona Sur 92</c:v>
                </c:pt>
                <c:pt idx="2">
                  <c:v>Zona Norte 49</c:v>
                </c:pt>
                <c:pt idx="3">
                  <c:v>Total 185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24</c:v>
                </c:pt>
                <c:pt idx="1">
                  <c:v>53</c:v>
                </c:pt>
                <c:pt idx="2">
                  <c:v>32</c:v>
                </c:pt>
                <c:pt idx="3">
                  <c:v>109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Zona Centro 44</c:v>
                </c:pt>
                <c:pt idx="1">
                  <c:v>Zona Sur 92</c:v>
                </c:pt>
                <c:pt idx="2">
                  <c:v>Zona Norte 49</c:v>
                </c:pt>
                <c:pt idx="3">
                  <c:v>Total 185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20</c:v>
                </c:pt>
                <c:pt idx="1">
                  <c:v>39</c:v>
                </c:pt>
                <c:pt idx="2">
                  <c:v>17</c:v>
                </c:pt>
                <c:pt idx="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0669776"/>
        <c:axId val="1280679024"/>
      </c:barChart>
      <c:catAx>
        <c:axId val="128066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679024"/>
        <c:crosses val="autoZero"/>
        <c:auto val="1"/>
        <c:lblAlgn val="ctr"/>
        <c:lblOffset val="100"/>
        <c:noMultiLvlLbl val="0"/>
      </c:catAx>
      <c:valAx>
        <c:axId val="128067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66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DIF Mat 54</c:v>
                </c:pt>
                <c:pt idx="1">
                  <c:v>DIF Vesp 51</c:v>
                </c:pt>
                <c:pt idx="2">
                  <c:v>GEPEA 38</c:v>
                </c:pt>
                <c:pt idx="3">
                  <c:v>GEPEA 47</c:v>
                </c:pt>
                <c:pt idx="4">
                  <c:v>Total 293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54</c:v>
                </c:pt>
                <c:pt idx="1">
                  <c:v>51</c:v>
                </c:pt>
                <c:pt idx="2">
                  <c:v>38</c:v>
                </c:pt>
                <c:pt idx="3">
                  <c:v>47</c:v>
                </c:pt>
                <c:pt idx="4">
                  <c:v>191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DIF Mat 54</c:v>
                </c:pt>
                <c:pt idx="1">
                  <c:v>DIF Vesp 51</c:v>
                </c:pt>
                <c:pt idx="2">
                  <c:v>GEPEA 38</c:v>
                </c:pt>
                <c:pt idx="3">
                  <c:v>GEPEA 47</c:v>
                </c:pt>
                <c:pt idx="4">
                  <c:v>Total 293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26</c:v>
                </c:pt>
                <c:pt idx="3">
                  <c:v>21</c:v>
                </c:pt>
                <c:pt idx="4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0676304"/>
        <c:axId val="1280673040"/>
      </c:barChart>
      <c:catAx>
        <c:axId val="128067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673040"/>
        <c:crosses val="autoZero"/>
        <c:auto val="1"/>
        <c:lblAlgn val="ctr"/>
        <c:lblOffset val="100"/>
        <c:noMultiLvlLbl val="0"/>
      </c:catAx>
      <c:valAx>
        <c:axId val="128067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67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Zona Centro 61</c:v>
                </c:pt>
                <c:pt idx="1">
                  <c:v>Zona Sur 85</c:v>
                </c:pt>
                <c:pt idx="2">
                  <c:v>Zona Norte 55</c:v>
                </c:pt>
                <c:pt idx="3">
                  <c:v>Total 201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54</c:v>
                </c:pt>
                <c:pt idx="1">
                  <c:v>72</c:v>
                </c:pt>
                <c:pt idx="2">
                  <c:v>45</c:v>
                </c:pt>
                <c:pt idx="3">
                  <c:v>171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Zona Centro 61</c:v>
                </c:pt>
                <c:pt idx="1">
                  <c:v>Zona Sur 85</c:v>
                </c:pt>
                <c:pt idx="2">
                  <c:v>Zona Norte 55</c:v>
                </c:pt>
                <c:pt idx="3">
                  <c:v>Total 201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10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0679568"/>
        <c:axId val="1280673584"/>
      </c:barChart>
      <c:catAx>
        <c:axId val="12806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673584"/>
        <c:crosses val="autoZero"/>
        <c:auto val="1"/>
        <c:lblAlgn val="ctr"/>
        <c:lblOffset val="100"/>
        <c:noMultiLvlLbl val="0"/>
      </c:catAx>
      <c:valAx>
        <c:axId val="128067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67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Zona Centro 88</c:v>
                </c:pt>
                <c:pt idx="1">
                  <c:v>Zona Norte 89</c:v>
                </c:pt>
                <c:pt idx="2">
                  <c:v>Zona Sur 120</c:v>
                </c:pt>
                <c:pt idx="3">
                  <c:v>Total 297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56</c:v>
                </c:pt>
                <c:pt idx="1">
                  <c:v>65</c:v>
                </c:pt>
                <c:pt idx="2">
                  <c:v>89</c:v>
                </c:pt>
                <c:pt idx="3">
                  <c:v>210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Zona Centro 88</c:v>
                </c:pt>
                <c:pt idx="1">
                  <c:v>Zona Norte 89</c:v>
                </c:pt>
                <c:pt idx="2">
                  <c:v>Zona Sur 120</c:v>
                </c:pt>
                <c:pt idx="3">
                  <c:v>Total 297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32</c:v>
                </c:pt>
                <c:pt idx="1">
                  <c:v>24</c:v>
                </c:pt>
                <c:pt idx="2">
                  <c:v>31</c:v>
                </c:pt>
                <c:pt idx="3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0670864"/>
        <c:axId val="1280680112"/>
      </c:barChart>
      <c:catAx>
        <c:axId val="128067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680112"/>
        <c:crosses val="autoZero"/>
        <c:auto val="1"/>
        <c:lblAlgn val="ctr"/>
        <c:lblOffset val="100"/>
        <c:noMultiLvlLbl val="0"/>
      </c:catAx>
      <c:valAx>
        <c:axId val="128068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67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Zona Centro 381</c:v>
                </c:pt>
                <c:pt idx="1">
                  <c:v>Zona Norte 53</c:v>
                </c:pt>
                <c:pt idx="2">
                  <c:v>Zona Sur 97</c:v>
                </c:pt>
                <c:pt idx="3">
                  <c:v>Total 531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280</c:v>
                </c:pt>
                <c:pt idx="1">
                  <c:v>36</c:v>
                </c:pt>
                <c:pt idx="2">
                  <c:v>79</c:v>
                </c:pt>
                <c:pt idx="3">
                  <c:v>395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Zona Centro 381</c:v>
                </c:pt>
                <c:pt idx="1">
                  <c:v>Zona Norte 53</c:v>
                </c:pt>
                <c:pt idx="2">
                  <c:v>Zona Sur 97</c:v>
                </c:pt>
                <c:pt idx="3">
                  <c:v>Total 531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101</c:v>
                </c:pt>
                <c:pt idx="1">
                  <c:v>17</c:v>
                </c:pt>
                <c:pt idx="2">
                  <c:v>18</c:v>
                </c:pt>
                <c:pt idx="3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0680656"/>
        <c:axId val="1280681200"/>
      </c:barChart>
      <c:catAx>
        <c:axId val="128068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681200"/>
        <c:crosses val="autoZero"/>
        <c:auto val="1"/>
        <c:lblAlgn val="ctr"/>
        <c:lblOffset val="100"/>
        <c:noMultiLvlLbl val="0"/>
      </c:catAx>
      <c:valAx>
        <c:axId val="128068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68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78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7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56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0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1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8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4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5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1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jpe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1026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MX" dirty="0" smtClean="0"/>
              <a:t>Entrega de Resultados FOBAM 2020</a:t>
            </a:r>
            <a:endParaRPr lang="es-MX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176530" y="4468960"/>
            <a:ext cx="9159453" cy="1206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3600" cap="none" dirty="0" smtClean="0">
                <a:solidFill>
                  <a:schemeClr val="tx1"/>
                </a:solidFill>
              </a:rPr>
              <a:t>Fortalecimiento del GEPEA a </a:t>
            </a:r>
            <a:r>
              <a:rPr lang="es-MX" sz="3600" cap="none" dirty="0">
                <a:solidFill>
                  <a:schemeClr val="tx1"/>
                </a:solidFill>
              </a:rPr>
              <a:t>t</a:t>
            </a:r>
            <a:r>
              <a:rPr lang="es-MX" sz="3600" cap="none" dirty="0" smtClean="0">
                <a:solidFill>
                  <a:schemeClr val="tx1"/>
                </a:solidFill>
              </a:rPr>
              <a:t>ravés </a:t>
            </a:r>
            <a:r>
              <a:rPr lang="es-MX" sz="3600" cap="none" dirty="0">
                <a:solidFill>
                  <a:schemeClr val="tx1"/>
                </a:solidFill>
              </a:rPr>
              <a:t>d</a:t>
            </a:r>
            <a:r>
              <a:rPr lang="es-MX" sz="3600" cap="none" dirty="0" smtClean="0">
                <a:solidFill>
                  <a:schemeClr val="tx1"/>
                </a:solidFill>
              </a:rPr>
              <a:t>e </a:t>
            </a:r>
            <a:r>
              <a:rPr lang="es-MX" sz="3600" cap="none" dirty="0">
                <a:solidFill>
                  <a:schemeClr val="tx1"/>
                </a:solidFill>
              </a:rPr>
              <a:t>a</a:t>
            </a:r>
            <a:r>
              <a:rPr lang="es-MX" sz="3600" cap="none" dirty="0" smtClean="0">
                <a:solidFill>
                  <a:schemeClr val="tx1"/>
                </a:solidFill>
              </a:rPr>
              <a:t>cciones Integrales e Institucionales que Coadyuven en </a:t>
            </a:r>
            <a:r>
              <a:rPr lang="es-MX" sz="3600" cap="none" dirty="0">
                <a:solidFill>
                  <a:schemeClr val="tx1"/>
                </a:solidFill>
              </a:rPr>
              <a:t>l</a:t>
            </a:r>
            <a:r>
              <a:rPr lang="es-MX" sz="3600" cap="none" dirty="0" smtClean="0">
                <a:solidFill>
                  <a:schemeClr val="tx1"/>
                </a:solidFill>
              </a:rPr>
              <a:t>a Erradicación del Embarazo Infantil y Prevención del Embarazo Adolescente </a:t>
            </a:r>
            <a:r>
              <a:rPr lang="es-MX" sz="3600" cap="none" dirty="0">
                <a:solidFill>
                  <a:schemeClr val="tx1"/>
                </a:solidFill>
              </a:rPr>
              <a:t>e</a:t>
            </a:r>
            <a:r>
              <a:rPr lang="es-MX" sz="3600" cap="none" dirty="0" smtClean="0">
                <a:solidFill>
                  <a:schemeClr val="tx1"/>
                </a:solidFill>
              </a:rPr>
              <a:t>n Tamaulipas.</a:t>
            </a:r>
            <a:endParaRPr lang="es-MX" sz="36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8" y="1103059"/>
            <a:ext cx="11819086" cy="145075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2400" dirty="0" smtClean="0"/>
              <a:t>Foros </a:t>
            </a:r>
            <a:r>
              <a:rPr lang="es-MX" sz="2400" dirty="0"/>
              <a:t>sobre el derecho a la participación de niñas y adolescentes, con la asistencia de funcionarias/os públicos, padres y madres de familia, para la construcción de una agenda de infancia y adolescencia con énfasis en derechos sexuales y reproductivos que tenga enfoque de derechos y perspectiva de </a:t>
            </a:r>
            <a:r>
              <a:rPr lang="es-MX" sz="2400" dirty="0" smtClean="0"/>
              <a:t>género.</a:t>
            </a:r>
            <a:endParaRPr lang="es-MX" sz="2400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00217"/>
              </p:ext>
            </p:extLst>
          </p:nvPr>
        </p:nvGraphicFramePr>
        <p:xfrm>
          <a:off x="6966184" y="2695575"/>
          <a:ext cx="5225815" cy="360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695575"/>
            <a:ext cx="3785101" cy="209681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r="27747"/>
          <a:stretch/>
        </p:blipFill>
        <p:spPr>
          <a:xfrm>
            <a:off x="3181083" y="4225286"/>
            <a:ext cx="3524402" cy="20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t="11335"/>
          <a:stretch/>
        </p:blipFill>
        <p:spPr>
          <a:xfrm>
            <a:off x="2867848" y="4598398"/>
            <a:ext cx="3979760" cy="1712583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8" y="1218971"/>
            <a:ext cx="11819086" cy="91892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2400" dirty="0"/>
              <a:t>Implementar una Escuela de Liderazgo Adolescente, con un eje fundamental en derechos sexuales y </a:t>
            </a:r>
            <a:r>
              <a:rPr lang="es-MX" sz="2400" dirty="0" smtClean="0"/>
              <a:t>reproductivos.</a:t>
            </a:r>
            <a:endParaRPr lang="es-MX" sz="2400" dirty="0"/>
          </a:p>
        </p:txBody>
      </p:sp>
      <p:graphicFrame>
        <p:nvGraphicFramePr>
          <p:cNvPr id="13" name="Marcador de conteni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190450"/>
              </p:ext>
            </p:extLst>
          </p:nvPr>
        </p:nvGraphicFramePr>
        <p:xfrm>
          <a:off x="6847608" y="2447778"/>
          <a:ext cx="5321416" cy="389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ítulo 1"/>
          <p:cNvSpPr txBox="1">
            <a:spLocks/>
          </p:cNvSpPr>
          <p:nvPr/>
        </p:nvSpPr>
        <p:spPr>
          <a:xfrm>
            <a:off x="391260" y="2846229"/>
            <a:ext cx="4747726" cy="496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MX" sz="1800" dirty="0" smtClean="0"/>
              <a:t>Apertura: del 13 al 15 de octubre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MX" sz="1800" dirty="0" smtClean="0"/>
              <a:t>Cierre:  del 8 al 10 de diciembre</a:t>
            </a:r>
            <a:endParaRPr lang="es-MX" sz="18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l="13415" t="7790" r="12958"/>
          <a:stretch/>
        </p:blipFill>
        <p:spPr>
          <a:xfrm>
            <a:off x="177276" y="3384142"/>
            <a:ext cx="3465645" cy="23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8028" t="5425" r="2710" b="7397"/>
          <a:stretch/>
        </p:blipFill>
        <p:spPr>
          <a:xfrm>
            <a:off x="2484186" y="4034124"/>
            <a:ext cx="4159658" cy="228412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8" y="1218970"/>
            <a:ext cx="11819086" cy="145075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2400" dirty="0"/>
              <a:t>Conformación de una red de niñas y adolescentes que puedan posicionar la agenda de derechos, derechos sexuales y reproductivos y prevención de embarazo y generar espacios de incidencia para sus integrantes</a:t>
            </a:r>
            <a:r>
              <a:rPr lang="es-MX" sz="2400" dirty="0" smtClean="0"/>
              <a:t>.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13098" t="7254" r="12959" b="8180"/>
          <a:stretch/>
        </p:blipFill>
        <p:spPr>
          <a:xfrm>
            <a:off x="159438" y="2500039"/>
            <a:ext cx="4283773" cy="252130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083038" y="2769400"/>
            <a:ext cx="4895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+mj-lt"/>
              </a:rPr>
              <a:t>Conformada por un total de </a:t>
            </a:r>
            <a:r>
              <a:rPr lang="es-MX" b="1" dirty="0" smtClean="0">
                <a:latin typeface="+mj-lt"/>
              </a:rPr>
              <a:t>14 niñas y 12 adolescentes.</a:t>
            </a:r>
          </a:p>
          <a:p>
            <a:pPr algn="ctr"/>
            <a:endParaRPr lang="es-MX" b="1" dirty="0">
              <a:latin typeface="+mj-lt"/>
            </a:endParaRPr>
          </a:p>
          <a:p>
            <a:pPr algn="ctr"/>
            <a:r>
              <a:rPr lang="es-MX" dirty="0" smtClean="0">
                <a:latin typeface="+mj-lt"/>
              </a:rPr>
              <a:t>Zona Norte:</a:t>
            </a:r>
            <a:r>
              <a:rPr lang="es-MX" b="1" dirty="0" smtClean="0">
                <a:latin typeface="+mj-lt"/>
              </a:rPr>
              <a:t> 9</a:t>
            </a:r>
          </a:p>
          <a:p>
            <a:pPr algn="ctr"/>
            <a:r>
              <a:rPr lang="es-MX" dirty="0" smtClean="0">
                <a:latin typeface="+mj-lt"/>
              </a:rPr>
              <a:t>Zona Centro:</a:t>
            </a:r>
            <a:r>
              <a:rPr lang="es-MX" b="1" dirty="0" smtClean="0">
                <a:latin typeface="+mj-lt"/>
              </a:rPr>
              <a:t> 11</a:t>
            </a:r>
          </a:p>
          <a:p>
            <a:pPr algn="ctr"/>
            <a:r>
              <a:rPr lang="es-MX" dirty="0" smtClean="0">
                <a:latin typeface="+mj-lt"/>
              </a:rPr>
              <a:t>Zona Sur:</a:t>
            </a:r>
            <a:r>
              <a:rPr lang="es-MX" b="1" dirty="0" smtClean="0">
                <a:latin typeface="+mj-lt"/>
              </a:rPr>
              <a:t> 6</a:t>
            </a:r>
          </a:p>
          <a:p>
            <a:pPr algn="ctr"/>
            <a:endParaRPr lang="es-MX" b="1" dirty="0" smtClean="0">
              <a:latin typeface="+mj-lt"/>
            </a:endParaRPr>
          </a:p>
          <a:p>
            <a:pPr algn="ctr"/>
            <a:r>
              <a:rPr lang="es-MX" dirty="0" smtClean="0">
                <a:latin typeface="+mj-lt"/>
              </a:rPr>
              <a:t>Seleccionadas de la Escuela de Liderazgo con base a su interés, aportaciones e iniciativa .</a:t>
            </a:r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64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219.MT FOBAM-3</a:t>
            </a:r>
            <a:r>
              <a:rPr lang="es-MX" dirty="0"/>
              <a:t>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296498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>
                <a:latin typeface="+mj-lt"/>
              </a:rPr>
              <a:t>Impulsar </a:t>
            </a:r>
            <a:r>
              <a:rPr lang="es-MX" sz="3600" b="1" dirty="0">
                <a:solidFill>
                  <a:srgbClr val="00B050"/>
                </a:solidFill>
                <a:latin typeface="+mj-lt"/>
              </a:rPr>
              <a:t>estrategias para la </a:t>
            </a:r>
            <a:r>
              <a:rPr lang="es-MX" sz="3600" b="1" dirty="0" smtClean="0">
                <a:solidFill>
                  <a:srgbClr val="00B050"/>
                </a:solidFill>
                <a:latin typeface="+mj-lt"/>
              </a:rPr>
              <a:t>prevención </a:t>
            </a:r>
            <a:r>
              <a:rPr lang="es-MX" sz="3600" b="1" dirty="0">
                <a:solidFill>
                  <a:srgbClr val="00B050"/>
                </a:solidFill>
                <a:latin typeface="+mj-lt"/>
              </a:rPr>
              <a:t>y </a:t>
            </a:r>
            <a:r>
              <a:rPr lang="es-MX" sz="3600" b="1" dirty="0" smtClean="0">
                <a:solidFill>
                  <a:srgbClr val="00B050"/>
                </a:solidFill>
                <a:latin typeface="+mj-lt"/>
              </a:rPr>
              <a:t>atención </a:t>
            </a:r>
            <a:r>
              <a:rPr lang="es-MX" sz="3600" b="1" dirty="0">
                <a:solidFill>
                  <a:srgbClr val="00B050"/>
                </a:solidFill>
                <a:latin typeface="+mj-lt"/>
              </a:rPr>
              <a:t>de la violencia sexual</a:t>
            </a:r>
            <a:r>
              <a:rPr lang="es-MX" sz="3600" dirty="0">
                <a:latin typeface="+mj-lt"/>
              </a:rPr>
              <a:t> contra niñas y adolescentes y el acceso a la </a:t>
            </a:r>
            <a:r>
              <a:rPr lang="es-MX" sz="3600" b="1" dirty="0">
                <a:solidFill>
                  <a:srgbClr val="00B050"/>
                </a:solidFill>
                <a:latin typeface="+mj-lt"/>
              </a:rPr>
              <a:t>Interrupción Voluntaria del Embarazo </a:t>
            </a:r>
            <a:r>
              <a:rPr lang="es-MX" sz="3600" dirty="0">
                <a:latin typeface="+mj-lt"/>
              </a:rPr>
              <a:t>(IVE) según el marco normativo vigente.</a:t>
            </a:r>
          </a:p>
        </p:txBody>
      </p:sp>
    </p:spTree>
    <p:extLst>
      <p:ext uri="{BB962C8B-B14F-4D97-AF65-F5344CB8AC3E}">
        <p14:creationId xmlns:p14="http://schemas.microsoft.com/office/powerpoint/2010/main" val="9281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8" y="1218970"/>
            <a:ext cx="11819086" cy="145075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2400" dirty="0"/>
              <a:t>Integración y difusión de un directorio de enlaces institucionales estatales y municipales para la atención, referencia y </a:t>
            </a:r>
            <a:r>
              <a:rPr lang="es-MX" sz="2400" dirty="0" smtClean="0"/>
              <a:t>contra referencia </a:t>
            </a:r>
            <a:r>
              <a:rPr lang="es-MX" sz="2400" dirty="0"/>
              <a:t>de las niñas y adolescentes embarazadas (o en riesgo de quedar embarazadas) ante violencia o abuso sexual</a:t>
            </a:r>
            <a:r>
              <a:rPr lang="es-MX" sz="2400" dirty="0" smtClean="0"/>
              <a:t>.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791" y="2596253"/>
            <a:ext cx="4427757" cy="3727274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Integrado por </a:t>
            </a:r>
            <a:r>
              <a:rPr lang="es-MX" b="1" dirty="0" smtClean="0">
                <a:solidFill>
                  <a:srgbClr val="00B050"/>
                </a:solidFill>
              </a:rPr>
              <a:t>154 contactos</a:t>
            </a:r>
            <a:r>
              <a:rPr lang="es-MX" dirty="0" smtClean="0"/>
              <a:t> de diversas instancias como lo son: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Centros de Salud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Hospitales Civiles y Generales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Sistema DIF Estatal y Municipal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Procuradurías de Protección de NNA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Titulares de SIPINNA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Centros Regionales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Jóvenes Tamaulipas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Centro de Atención Integral a Victimas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557" y="2540941"/>
            <a:ext cx="4591050" cy="346061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3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8" y="1236372"/>
            <a:ext cx="11819086" cy="13434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2400" dirty="0" smtClean="0"/>
              <a:t>Talleres </a:t>
            </a:r>
            <a:r>
              <a:rPr lang="es-MX" sz="2400" dirty="0"/>
              <a:t>de capacitación, con perspectiva de género y enfoque de derechos humanos, dirigido a personas prestadoras de servicios institucionales (salud, educación, desarrollo social, procuración de justicia) sobre la detección y denuncia de casos de violencia y/o abuso sexual de niñas y adolescentes; así como, del derecho a la IVE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722639"/>
              </p:ext>
            </p:extLst>
          </p:nvPr>
        </p:nvGraphicFramePr>
        <p:xfrm>
          <a:off x="7057622" y="2695575"/>
          <a:ext cx="4920901" cy="360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3733" r="16655" b="28346"/>
          <a:stretch/>
        </p:blipFill>
        <p:spPr>
          <a:xfrm>
            <a:off x="312125" y="2796634"/>
            <a:ext cx="4195481" cy="23049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2" t="11061" r="13381" b="6646"/>
          <a:stretch/>
        </p:blipFill>
        <p:spPr>
          <a:xfrm>
            <a:off x="2778663" y="4043810"/>
            <a:ext cx="3956988" cy="22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8" y="1218970"/>
            <a:ext cx="11819086" cy="145075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2400" dirty="0" smtClean="0"/>
              <a:t>Talleres </a:t>
            </a:r>
            <a:r>
              <a:rPr lang="es-MX" sz="2400" dirty="0"/>
              <a:t>de capacitación, con perspectiva de género y enfoque de derechos humanos, dirigido a madres, padres y personas responsables del cuidado de niñas, niños y adolescentes sobre la detección y denuncia de casos de violencia y/o abuso sexual de niñas y adolescentes; así como, del derecho a la IVE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644459"/>
              </p:ext>
            </p:extLst>
          </p:nvPr>
        </p:nvGraphicFramePr>
        <p:xfrm>
          <a:off x="6850966" y="2768678"/>
          <a:ext cx="5341034" cy="349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 r="23504" b="7499"/>
          <a:stretch/>
        </p:blipFill>
        <p:spPr>
          <a:xfrm>
            <a:off x="2804165" y="3950694"/>
            <a:ext cx="3540364" cy="23094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5685" r="3694" b="18278"/>
          <a:stretch/>
        </p:blipFill>
        <p:spPr>
          <a:xfrm>
            <a:off x="159438" y="2669727"/>
            <a:ext cx="5022166" cy="20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220.MT FOBAM-4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296499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rgbClr val="00B050"/>
                </a:solidFill>
                <a:latin typeface="+mj-lt"/>
              </a:rPr>
              <a:t>Fortalecer</a:t>
            </a:r>
            <a:r>
              <a:rPr lang="es-MX" sz="3600" b="1" dirty="0" smtClean="0">
                <a:latin typeface="+mj-lt"/>
              </a:rPr>
              <a:t> </a:t>
            </a:r>
            <a:r>
              <a:rPr lang="es-MX" sz="3600" dirty="0">
                <a:latin typeface="+mj-lt"/>
              </a:rPr>
              <a:t>capacidades de actores estratégicos en materia de </a:t>
            </a:r>
            <a:r>
              <a:rPr lang="es-MX" sz="3600" b="1" dirty="0" smtClean="0">
                <a:solidFill>
                  <a:srgbClr val="00B050"/>
                </a:solidFill>
                <a:latin typeface="+mj-lt"/>
              </a:rPr>
              <a:t>educación </a:t>
            </a:r>
            <a:r>
              <a:rPr lang="es-MX" sz="3600" b="1" dirty="0">
                <a:solidFill>
                  <a:srgbClr val="00B050"/>
                </a:solidFill>
                <a:latin typeface="+mj-lt"/>
              </a:rPr>
              <a:t>integral en sexualidad </a:t>
            </a:r>
            <a:r>
              <a:rPr lang="es-MX" sz="3600" dirty="0">
                <a:latin typeface="+mj-lt"/>
              </a:rPr>
              <a:t>(EIS).</a:t>
            </a:r>
          </a:p>
        </p:txBody>
      </p:sp>
    </p:spTree>
    <p:extLst>
      <p:ext uri="{BB962C8B-B14F-4D97-AF65-F5344CB8AC3E}">
        <p14:creationId xmlns:p14="http://schemas.microsoft.com/office/powerpoint/2010/main" val="35733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8" y="1218971"/>
            <a:ext cx="11819086" cy="12280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2400" dirty="0" smtClean="0"/>
              <a:t>Talleres </a:t>
            </a:r>
            <a:r>
              <a:rPr lang="es-MX" sz="2400" dirty="0"/>
              <a:t>de formación de adolescentes y jóvenes como multiplicadoras y multiplicadores de información en derechos sexuales y reproductivos (con enfoque de género e interculturalidad), vinculándoles a una red de servicios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23028" t="5988" r="3768" b="8336"/>
          <a:stretch/>
        </p:blipFill>
        <p:spPr>
          <a:xfrm>
            <a:off x="2807594" y="4031088"/>
            <a:ext cx="3503477" cy="23053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5492" t="6364" r="387" b="6646"/>
          <a:stretch/>
        </p:blipFill>
        <p:spPr>
          <a:xfrm>
            <a:off x="283334" y="2618954"/>
            <a:ext cx="4369501" cy="2270571"/>
          </a:xfrm>
          <a:prstGeom prst="rect">
            <a:avLst/>
          </a:prstGeo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100138"/>
              </p:ext>
            </p:extLst>
          </p:nvPr>
        </p:nvGraphicFramePr>
        <p:xfrm>
          <a:off x="7267248" y="3210844"/>
          <a:ext cx="4435008" cy="1913051"/>
        </p:xfrm>
        <a:graphic>
          <a:graphicData uri="http://schemas.openxmlformats.org/drawingml/2006/table">
            <a:tbl>
              <a:tblPr/>
              <a:tblGrid>
                <a:gridCol w="1199744"/>
                <a:gridCol w="808816"/>
                <a:gridCol w="808816"/>
                <a:gridCol w="1617632"/>
              </a:tblGrid>
              <a:tr h="273293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Jóvenes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Adolescentes Multiplicadores(as)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3293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293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Centro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293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293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Norte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293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293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2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8" y="1339401"/>
            <a:ext cx="11819086" cy="117577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2400" dirty="0"/>
              <a:t>T</a:t>
            </a:r>
            <a:r>
              <a:rPr lang="es-MX" sz="2400" dirty="0" smtClean="0"/>
              <a:t>alleres </a:t>
            </a:r>
            <a:r>
              <a:rPr lang="es-MX" sz="2400" dirty="0"/>
              <a:t>de sensibilización y capacitación integral dirigidos al personal docente en educación integral en sexualidad, incluyendo la participación de la sociedad civil y los colectivos formados y/o en los que participan los </a:t>
            </a:r>
            <a:r>
              <a:rPr lang="es-MX" sz="2400" dirty="0" smtClean="0"/>
              <a:t>jóvenes.</a:t>
            </a:r>
            <a:endParaRPr lang="es-MX" sz="24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128271"/>
              </p:ext>
            </p:extLst>
          </p:nvPr>
        </p:nvGraphicFramePr>
        <p:xfrm>
          <a:off x="6555346" y="2515179"/>
          <a:ext cx="5636653" cy="378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9" t="8430" r="10423" b="9839"/>
          <a:stretch/>
        </p:blipFill>
        <p:spPr>
          <a:xfrm>
            <a:off x="1918953" y="3755625"/>
            <a:ext cx="4277480" cy="24909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7" t="3570" r="10317" b="7633"/>
          <a:stretch/>
        </p:blipFill>
        <p:spPr>
          <a:xfrm>
            <a:off x="309094" y="2515179"/>
            <a:ext cx="4172755" cy="248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Alcance - Mapa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17" y="1846263"/>
            <a:ext cx="3212891" cy="4438650"/>
          </a:xfrm>
        </p:spPr>
      </p:pic>
    </p:spTree>
    <p:extLst>
      <p:ext uri="{BB962C8B-B14F-4D97-AF65-F5344CB8AC3E}">
        <p14:creationId xmlns:p14="http://schemas.microsoft.com/office/powerpoint/2010/main" val="22414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8" y="1218970"/>
            <a:ext cx="11819086" cy="145075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2400" dirty="0" smtClean="0"/>
              <a:t>Foros </a:t>
            </a:r>
            <a:r>
              <a:rPr lang="es-MX" sz="2400" dirty="0"/>
              <a:t>sobre la EIS, con perspectiva de género y enfoque de derechos humanos, en colaboración con las escuelas y subsistemas del nivel medio superior y la participación de las y los jóvenes del Programa Beca Universal Benito Juárez García y la definición de un plan de acción a corto plazo para fortalecer la prevención del embarazo </a:t>
            </a:r>
            <a:r>
              <a:rPr lang="es-MX" sz="2400" dirty="0" smtClean="0"/>
              <a:t>adolescente.</a:t>
            </a:r>
            <a:endParaRPr lang="es-MX" sz="24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531616"/>
              </p:ext>
            </p:extLst>
          </p:nvPr>
        </p:nvGraphicFramePr>
        <p:xfrm>
          <a:off x="6529588" y="2669727"/>
          <a:ext cx="5662411" cy="367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 r="23627" b="1885"/>
          <a:stretch/>
        </p:blipFill>
        <p:spPr>
          <a:xfrm flipH="1">
            <a:off x="2789021" y="3553809"/>
            <a:ext cx="3560262" cy="221871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t="5612" r="11584"/>
          <a:stretch/>
        </p:blipFill>
        <p:spPr>
          <a:xfrm>
            <a:off x="211137" y="2975005"/>
            <a:ext cx="3755555" cy="24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8" y="1218971"/>
            <a:ext cx="11819086" cy="90604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2400" dirty="0"/>
              <a:t>Campañas de difusión en redes y medios (incluida las radios comunitarias) para difundir entre niñas, niños, adolescentes las estrategias digitales para prevenir el embarazo adolescente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9776">
            <a:off x="9774031" y="2577319"/>
            <a:ext cx="1725312" cy="1726140"/>
          </a:xfr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39" y="2279321"/>
            <a:ext cx="2004709" cy="200470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621" r="1275" b="1"/>
          <a:stretch/>
        </p:blipFill>
        <p:spPr>
          <a:xfrm rot="21002974">
            <a:off x="6733498" y="3051745"/>
            <a:ext cx="1960669" cy="197949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092">
            <a:off x="7221902" y="4392704"/>
            <a:ext cx="1832016" cy="183113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7993">
            <a:off x="8633047" y="3825713"/>
            <a:ext cx="1892155" cy="1891248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40913" y="2897235"/>
            <a:ext cx="5293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+mj-lt"/>
              </a:rPr>
              <a:t>Transmisiones en vivo de Foros y Talleres mediante Redes Sociales del Instituto de las Mujeres en Tamaulipas</a:t>
            </a:r>
          </a:p>
          <a:p>
            <a:pPr>
              <a:buClr>
                <a:schemeClr val="accent1"/>
              </a:buClr>
            </a:pPr>
            <a:endParaRPr lang="es-MX" sz="2000" dirty="0" smtClean="0">
              <a:latin typeface="+mj-lt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+mj-lt"/>
              </a:rPr>
              <a:t>Elaboración de slogans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000" dirty="0" smtClean="0">
              <a:latin typeface="+mj-lt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+mj-lt"/>
              </a:rPr>
              <a:t>Publicación de </a:t>
            </a:r>
            <a:r>
              <a:rPr lang="es-MX" sz="2000" i="1" dirty="0" err="1" smtClean="0">
                <a:latin typeface="+mj-lt"/>
              </a:rPr>
              <a:t>fliers</a:t>
            </a:r>
            <a:r>
              <a:rPr lang="es-MX" sz="2000" i="1" dirty="0" smtClean="0">
                <a:latin typeface="+mj-lt"/>
              </a:rPr>
              <a:t> digitales</a:t>
            </a:r>
            <a:r>
              <a:rPr lang="es-MX" sz="2000" dirty="0" smtClean="0">
                <a:latin typeface="+mj-lt"/>
              </a:rPr>
              <a:t> enfocados a la prevención del embarazo adolescente.</a:t>
            </a:r>
            <a:endParaRPr lang="es-MX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11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Alcance</a:t>
            </a:r>
            <a:endParaRPr lang="es-MX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68287"/>
              </p:ext>
            </p:extLst>
          </p:nvPr>
        </p:nvGraphicFramePr>
        <p:xfrm>
          <a:off x="718444" y="1859614"/>
          <a:ext cx="4111133" cy="43608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001"/>
                <a:gridCol w="1184006"/>
                <a:gridCol w="877042"/>
                <a:gridCol w="877042"/>
                <a:gridCol w="877042"/>
              </a:tblGrid>
              <a:tr h="20766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No.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Municipios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Mujeres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Hombres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Total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Abasolo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Aldama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Altamira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94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Antiguo Morelos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Burgos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Bustamante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Camargo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Casas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Madero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49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Cruillas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Gómez Farías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González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Güemez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Guerrero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G. Díaz Ordaz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Hidalgo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Jaumave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49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Jiménez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Llera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66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Mainero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02283"/>
              </p:ext>
            </p:extLst>
          </p:nvPr>
        </p:nvGraphicFramePr>
        <p:xfrm>
          <a:off x="5891123" y="1859622"/>
          <a:ext cx="4012730" cy="4360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16"/>
                <a:gridCol w="1155667"/>
                <a:gridCol w="856049"/>
                <a:gridCol w="856049"/>
                <a:gridCol w="856049"/>
              </a:tblGrid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 dirty="0">
                          <a:effectLst/>
                        </a:rPr>
                        <a:t>21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Mante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157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47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204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Matamoros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63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165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Méndez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Mier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Miguel Alemán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Miquihuana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Nuevo Laredo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99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50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149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Nuevo Morelos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Ocampo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Padilla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63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Palmillas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Reynosa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114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50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164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Rio Bravo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San Carlos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San Fernando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40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San Nicolás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 dirty="0">
                          <a:effectLst/>
                        </a:rPr>
                        <a:t>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Soto la Marina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Tampico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239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87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326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Tula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40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Valle Hermoso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45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58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41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Victoria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543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302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845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42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Villagrán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43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Xicotencatl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</a:tr>
              <a:tr h="181703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Totales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 dirty="0">
                          <a:effectLst/>
                        </a:rPr>
                        <a:t>1726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solidFill>
                      <a:srgbClr val="0FE1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 dirty="0">
                          <a:effectLst/>
                        </a:rPr>
                        <a:t>813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solidFill>
                      <a:srgbClr val="0FE1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 dirty="0">
                          <a:effectLst/>
                        </a:rPr>
                        <a:t>2539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>
                    <a:solidFill>
                      <a:srgbClr val="0FE10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Colaboraciones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1510" y="1828490"/>
            <a:ext cx="11757014" cy="4491369"/>
          </a:xfrm>
        </p:spPr>
        <p:txBody>
          <a:bodyPr numCol="2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Instituto de las Mujeres en Tamaulipas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Secretaría de Salud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Sistema DIF Tamaulipas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IMSS Estatal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ISSSTE Estatal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Secretaría General de Gobierno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Sistema Estatal de Protección de Niñas, Niños y Adolescentes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Instituto de la Juventud de Tamaulipas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Secretaría de Educación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Comisión de Derechos Humanos del Estado de Tamaulipas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Universidad Autónoma de Tamaulipas</a:t>
            </a:r>
            <a:endParaRPr lang="es-MX" sz="16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Secretaría de Bienestar Social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Colegio de Tamaulipas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Fiscalía especializada en la Investigación de Delitos contra Niñas, Niños y Adolescentes y contra la Mujer por Razones de Género en Tamaulipas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Procuraduría de Protección a Niñas, Niños y Adolescentes del Sistema DIF Tamaulipas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+mj-lt"/>
              </a:rPr>
              <a:t>Coordinación Estatal de Atención al Bienestar Emocional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347752" y="4861950"/>
            <a:ext cx="5468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CRIT Tamaulipas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C. Celia Alicia Reyes Calva - Colon Feliz, A.C.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C.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Zula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Julieta Moreno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Saldierna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Discapacitados, A.C.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C. Ma. Belem Carrizal Rivera - INCLUYAC</a:t>
            </a:r>
          </a:p>
        </p:txBody>
      </p:sp>
    </p:spTree>
    <p:extLst>
      <p:ext uri="{BB962C8B-B14F-4D97-AF65-F5344CB8AC3E}">
        <p14:creationId xmlns:p14="http://schemas.microsoft.com/office/powerpoint/2010/main" val="5029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1026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pPr algn="r"/>
            <a:r>
              <a:rPr lang="es-MX" dirty="0" smtClean="0"/>
              <a:t>METAS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68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217.MT FOBAM-1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296499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rgbClr val="00B050"/>
                </a:solidFill>
                <a:latin typeface="+mj-lt"/>
              </a:rPr>
              <a:t>Fortalecer</a:t>
            </a:r>
            <a:r>
              <a:rPr lang="es-MX" sz="3600" dirty="0" smtClean="0">
                <a:latin typeface="+mj-lt"/>
              </a:rPr>
              <a:t> </a:t>
            </a:r>
            <a:r>
              <a:rPr lang="es-MX" sz="3600" dirty="0">
                <a:latin typeface="+mj-lt"/>
              </a:rPr>
              <a:t>la capacidad e incidencia y la mejor instrumentación de </a:t>
            </a:r>
            <a:r>
              <a:rPr lang="es-MX" sz="3600" b="1" dirty="0">
                <a:solidFill>
                  <a:srgbClr val="00B050"/>
                </a:solidFill>
                <a:latin typeface="+mj-lt"/>
              </a:rPr>
              <a:t>acciones locales </a:t>
            </a:r>
            <a:r>
              <a:rPr lang="es-MX" sz="3600" dirty="0">
                <a:latin typeface="+mj-lt"/>
              </a:rPr>
              <a:t>articuladas por </a:t>
            </a:r>
            <a:r>
              <a:rPr lang="es-MX" sz="3600" dirty="0" smtClean="0">
                <a:latin typeface="+mj-lt"/>
              </a:rPr>
              <a:t>los </a:t>
            </a:r>
            <a:r>
              <a:rPr lang="es-MX" sz="3600" dirty="0">
                <a:latin typeface="+mj-lt"/>
              </a:rPr>
              <a:t>Grupos Estatales para la </a:t>
            </a:r>
            <a:r>
              <a:rPr lang="es-MX" sz="3600" b="1" dirty="0">
                <a:solidFill>
                  <a:srgbClr val="00B050"/>
                </a:solidFill>
                <a:latin typeface="+mj-lt"/>
              </a:rPr>
              <a:t>Prevención del Embarazo Adolescente</a:t>
            </a:r>
            <a:r>
              <a:rPr lang="es-MX" sz="3600" dirty="0">
                <a:latin typeface="+mj-lt"/>
              </a:rPr>
              <a:t> con el liderazgo de las </a:t>
            </a:r>
            <a:r>
              <a:rPr lang="es-MX" sz="3600" dirty="0" smtClean="0">
                <a:latin typeface="+mj-lt"/>
              </a:rPr>
              <a:t>instancias </a:t>
            </a:r>
            <a:r>
              <a:rPr lang="es-MX" sz="3600" dirty="0">
                <a:latin typeface="+mj-lt"/>
              </a:rPr>
              <a:t>de las Mujeres </a:t>
            </a:r>
            <a:r>
              <a:rPr lang="es-MX" sz="3600" dirty="0" smtClean="0">
                <a:latin typeface="+mj-lt"/>
              </a:rPr>
              <a:t>en las </a:t>
            </a:r>
            <a:r>
              <a:rPr lang="es-MX" sz="3600" dirty="0">
                <a:solidFill>
                  <a:schemeClr val="tx1"/>
                </a:solidFill>
                <a:latin typeface="+mj-lt"/>
              </a:rPr>
              <a:t>Entidades Federativas</a:t>
            </a:r>
            <a:r>
              <a:rPr lang="es-MX" sz="3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26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8" y="1103060"/>
            <a:ext cx="11819086" cy="90604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2400" dirty="0"/>
              <a:t>Realizar </a:t>
            </a:r>
            <a:r>
              <a:rPr lang="es-MX" sz="2400" dirty="0" smtClean="0"/>
              <a:t>al menos </a:t>
            </a:r>
            <a:r>
              <a:rPr lang="es-MX" sz="2400" dirty="0"/>
              <a:t>2 mesas de trabajo para impulsar que las acciones del proyecto FOBAM se incorporen al plan de trabajo 2020 del </a:t>
            </a:r>
            <a:r>
              <a:rPr lang="es-MX" sz="2400" dirty="0" smtClean="0"/>
              <a:t>GEPEA.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760" y="2206670"/>
            <a:ext cx="10058400" cy="3602021"/>
          </a:xfrm>
        </p:spPr>
        <p:txBody>
          <a:bodyPr>
            <a:normAutofit/>
          </a:bodyPr>
          <a:lstStyle/>
          <a:p>
            <a:r>
              <a:rPr lang="es-MX" sz="1800" dirty="0" smtClean="0"/>
              <a:t>Se llevaron a cabo dos sesiones agendadas los días  21 de agosto de 2020 y  el 29 de septiembre de 2020 enfocadas a impulsar las acciones del proyecto FOBAM, donde: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800" dirty="0" smtClean="0"/>
              <a:t>Se reconocieron actividades afines a las acciones del proyecto FOBAM realizadas por cada instancia.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800" dirty="0" smtClean="0"/>
              <a:t>Se propuso unificar el trabajo de manera interinstitucional.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800" dirty="0" smtClean="0"/>
              <a:t>Se dio a conocer formalmente la Red de Atención a las NAMES.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800" dirty="0" smtClean="0"/>
              <a:t>Se dio a conocer el flujo de atención de la 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800" dirty="0" smtClean="0"/>
              <a:t>Se acordó establecer un </a:t>
            </a:r>
            <a:r>
              <a:rPr lang="es-MX" sz="1800" dirty="0"/>
              <a:t>P</a:t>
            </a:r>
            <a:r>
              <a:rPr lang="es-MX" sz="1800" dirty="0" smtClean="0"/>
              <a:t>lan de Trabajo planeado hasta el 2022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3173" r="10317" b="7237"/>
          <a:stretch/>
        </p:blipFill>
        <p:spPr>
          <a:xfrm>
            <a:off x="7154667" y="3257763"/>
            <a:ext cx="4920774" cy="29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38" y="1218971"/>
            <a:ext cx="11819086" cy="90604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2400" dirty="0"/>
              <a:t>Elaborar estrategias y plan de trabajo con un municipio de alta o muy alta tasa de embarazo infantil o </a:t>
            </a:r>
            <a:r>
              <a:rPr lang="es-MX" sz="2400" dirty="0" smtClean="0"/>
              <a:t>adolescente.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1766" y="2438492"/>
            <a:ext cx="6364819" cy="3602021"/>
          </a:xfrm>
        </p:spPr>
        <p:txBody>
          <a:bodyPr>
            <a:normAutofit/>
          </a:bodyPr>
          <a:lstStyle/>
          <a:p>
            <a:r>
              <a:rPr lang="es-MX" sz="1600" dirty="0" smtClean="0"/>
              <a:t>Se llevaron a cabo dos mesas de trabajo en donde se estableció el Grupo Interinstitucional Municipal para la Prevención del Embarazo Adolescente en el Municipio de Reynosa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600" dirty="0" smtClean="0"/>
              <a:t>Se dieron a conocer las acciones que cada instancia lleva a cabo para prevenir el embarazo adolescente en el municipio.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600" dirty="0" smtClean="0"/>
              <a:t>Se dio a conocer el trabajo transversal que realiza la Fiscalía del Estado en el municipio con otras instituciones para atender casos de violencia.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600" dirty="0" smtClean="0"/>
              <a:t>Agendar Reunión del Grupo Interinstitucional Municipal para el mes de enero de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600" dirty="0" smtClean="0"/>
              <a:t>Revisión de la Matriz de acciones elaborada por cada dependencia.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600" dirty="0" smtClean="0"/>
              <a:t>Establecer un Plan de Trabajo para el año 2021</a:t>
            </a:r>
            <a:endParaRPr lang="es-MX" sz="16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369791" y="2438492"/>
            <a:ext cx="4369558" cy="389406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 smtClean="0"/>
              <a:t>INTEGRANTES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 smtClean="0"/>
              <a:t>Comisión de Derechos Humanos del Estado de Tamaulipas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 smtClean="0"/>
              <a:t>ISSSTE Municipal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 smtClean="0"/>
              <a:t>Fiscalía General Estado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 smtClean="0"/>
              <a:t>Sistema DIF Municipal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 smtClean="0"/>
              <a:t>Jóvenes Tamaulipas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 smtClean="0"/>
              <a:t>Secretaría de Salud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Secretaría de Bienestar </a:t>
            </a:r>
            <a:r>
              <a:rPr lang="es-MX" sz="1600" dirty="0" smtClean="0"/>
              <a:t>Social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 smtClean="0"/>
              <a:t>Coordinación Estatal </a:t>
            </a:r>
            <a:r>
              <a:rPr lang="es-MX" sz="1600" dirty="0"/>
              <a:t>de Atención al Bienestar Emocional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1600" dirty="0"/>
          </a:p>
          <a:p>
            <a:pPr>
              <a:buFont typeface="Arial" panose="020B0604020202020204" pitchFamily="34" charset="0"/>
              <a:buChar char="•"/>
            </a:pPr>
            <a:endParaRPr lang="es-MX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9785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4" y="195473"/>
            <a:ext cx="2363470" cy="898525"/>
          </a:xfrm>
          <a:prstGeom prst="rect">
            <a:avLst/>
          </a:prstGeom>
          <a:noFill/>
        </p:spPr>
      </p:pic>
      <p:pic>
        <p:nvPicPr>
          <p:cNvPr id="5" name="Picture 2" descr="LOGO FOBAM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17" r="9845" b="21535"/>
          <a:stretch>
            <a:fillRect/>
          </a:stretch>
        </p:blipFill>
        <p:spPr bwMode="auto">
          <a:xfrm>
            <a:off x="159438" y="164344"/>
            <a:ext cx="3309938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218.MT FOBAM-2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296495"/>
            <a:ext cx="10058400" cy="4023360"/>
          </a:xfrm>
        </p:spPr>
        <p:txBody>
          <a:bodyPr/>
          <a:lstStyle/>
          <a:p>
            <a:pPr marL="0" indent="0" algn="ctr">
              <a:buNone/>
            </a:pPr>
            <a:r>
              <a:rPr lang="es-MX" sz="3600" b="1" dirty="0" smtClean="0">
                <a:solidFill>
                  <a:srgbClr val="00B050"/>
                </a:solidFill>
              </a:rPr>
              <a:t>I</a:t>
            </a:r>
            <a:r>
              <a:rPr lang="es-MX" sz="3600" b="1" dirty="0" smtClean="0">
                <a:solidFill>
                  <a:srgbClr val="00B050"/>
                </a:solidFill>
                <a:latin typeface="+mj-lt"/>
              </a:rPr>
              <a:t>mpulsar</a:t>
            </a:r>
            <a:r>
              <a:rPr lang="es-MX" sz="3600" dirty="0" smtClean="0">
                <a:latin typeface="+mj-lt"/>
              </a:rPr>
              <a:t> </a:t>
            </a:r>
            <a:r>
              <a:rPr lang="es-MX" sz="3600" dirty="0">
                <a:latin typeface="+mj-lt"/>
              </a:rPr>
              <a:t>espacios de esparcimiento de participación y </a:t>
            </a:r>
            <a:r>
              <a:rPr lang="es-MX" sz="3600" b="1" dirty="0">
                <a:solidFill>
                  <a:srgbClr val="00B050"/>
                </a:solidFill>
                <a:latin typeface="+mj-lt"/>
              </a:rPr>
              <a:t>fortalecimiento de liderazgos de niñas y adolescentes </a:t>
            </a:r>
            <a:r>
              <a:rPr lang="es-MX" sz="3600" dirty="0">
                <a:latin typeface="+mj-lt"/>
              </a:rPr>
              <a:t>en derechos sexuales y reproductivos.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92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466</TotalTime>
  <Words>1371</Words>
  <Application>Microsoft Office PowerPoint</Application>
  <PresentationFormat>Panorámica</PresentationFormat>
  <Paragraphs>335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Retrospección</vt:lpstr>
      <vt:lpstr>Entrega de Resultados FOBAM 2020</vt:lpstr>
      <vt:lpstr>Alcance - Mapa</vt:lpstr>
      <vt:lpstr>Alcance</vt:lpstr>
      <vt:lpstr>Colaboraciones</vt:lpstr>
      <vt:lpstr>METAS</vt:lpstr>
      <vt:lpstr>217.MT FOBAM-1</vt:lpstr>
      <vt:lpstr>Realizar al menos 2 mesas de trabajo para impulsar que las acciones del proyecto FOBAM se incorporen al plan de trabajo 2020 del GEPEA.</vt:lpstr>
      <vt:lpstr>Elaborar estrategias y plan de trabajo con un municipio de alta o muy alta tasa de embarazo infantil o adolescente.</vt:lpstr>
      <vt:lpstr>218.MT FOBAM-2</vt:lpstr>
      <vt:lpstr>Foros sobre el derecho a la participación de niñas y adolescentes, con la asistencia de funcionarias/os públicos, padres y madres de familia, para la construcción de una agenda de infancia y adolescencia con énfasis en derechos sexuales y reproductivos que tenga enfoque de derechos y perspectiva de género.</vt:lpstr>
      <vt:lpstr>Implementar una Escuela de Liderazgo Adolescente, con un eje fundamental en derechos sexuales y reproductivos.</vt:lpstr>
      <vt:lpstr>Conformación de una red de niñas y adolescentes que puedan posicionar la agenda de derechos, derechos sexuales y reproductivos y prevención de embarazo y generar espacios de incidencia para sus integrantes. </vt:lpstr>
      <vt:lpstr>219.MT FOBAM-3: </vt:lpstr>
      <vt:lpstr>Integración y difusión de un directorio de enlaces institucionales estatales y municipales para la atención, referencia y contra referencia de las niñas y adolescentes embarazadas (o en riesgo de quedar embarazadas) ante violencia o abuso sexual. </vt:lpstr>
      <vt:lpstr>Talleres de capacitación, con perspectiva de género y enfoque de derechos humanos, dirigido a personas prestadoras de servicios institucionales (salud, educación, desarrollo social, procuración de justicia) sobre la detección y denuncia de casos de violencia y/o abuso sexual de niñas y adolescentes; así como, del derecho a la IVE.</vt:lpstr>
      <vt:lpstr>Talleres de capacitación, con perspectiva de género y enfoque de derechos humanos, dirigido a madres, padres y personas responsables del cuidado de niñas, niños y adolescentes sobre la detección y denuncia de casos de violencia y/o abuso sexual de niñas y adolescentes; así como, del derecho a la IVE.</vt:lpstr>
      <vt:lpstr>220.MT FOBAM-4</vt:lpstr>
      <vt:lpstr>Talleres de formación de adolescentes y jóvenes como multiplicadoras y multiplicadores de información en derechos sexuales y reproductivos (con enfoque de género e interculturalidad), vinculándoles a una red de servicios </vt:lpstr>
      <vt:lpstr>Talleres de sensibilización y capacitación integral dirigidos al personal docente en educación integral en sexualidad, incluyendo la participación de la sociedad civil y los colectivos formados y/o en los que participan los jóvenes.</vt:lpstr>
      <vt:lpstr>Foros sobre la EIS, con perspectiva de género y enfoque de derechos humanos, en colaboración con las escuelas y subsistemas del nivel medio superior y la participación de las y los jóvenes del Programa Beca Universal Benito Juárez García y la definición de un plan de acción a corto plazo para fortalecer la prevención del embarazo adolescente.</vt:lpstr>
      <vt:lpstr>Campañas de difusión en redes y medios (incluida las radios comunitarias) para difundir entre niñas, niños, adolescentes las estrategias digitales para prevenir el embarazo adolescente.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56</cp:revision>
  <dcterms:created xsi:type="dcterms:W3CDTF">2020-12-15T17:37:57Z</dcterms:created>
  <dcterms:modified xsi:type="dcterms:W3CDTF">2021-01-25T15:45:53Z</dcterms:modified>
</cp:coreProperties>
</file>