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Encode Sans Semi Expande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551">
          <p15:clr>
            <a:srgbClr val="A4A3A4"/>
          </p15:clr>
        </p15:guide>
        <p15:guide id="3" pos="7188">
          <p15:clr>
            <a:srgbClr val="A4A3A4"/>
          </p15:clr>
        </p15:guide>
        <p15:guide id="4" pos="236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VKb3LXaNTWfc2ChaqRzd0bkcW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F102E3-515C-4039-9BCD-2ADC33786ADA}">
  <a:tblStyle styleId="{ACF102E3-515C-4039-9BCD-2ADC33786A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-744"/>
      </p:cViewPr>
      <p:guideLst>
        <p:guide orient="horz" pos="731"/>
        <p:guide pos="551"/>
        <p:guide pos="7188"/>
        <p:guide pos="2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322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79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3a6bd1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2573a6bd1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43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35732ec8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35732ec8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42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73a6bd17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573a6bd17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72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96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547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184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190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98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258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153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3a6bd17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573a6bd1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9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 descr="Flecha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 descr="Imagen que contiene 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5824" y="2203267"/>
            <a:ext cx="8599776" cy="625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3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ncode Sans"/>
              <a:buNone/>
              <a:defRPr sz="4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391" y="351667"/>
            <a:ext cx="2591243" cy="936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1"/>
          <p:cNvCxnSpPr/>
          <p:nvPr/>
        </p:nvCxnSpPr>
        <p:spPr>
          <a:xfrm>
            <a:off x="3462481" y="497960"/>
            <a:ext cx="0" cy="644400"/>
          </a:xfrm>
          <a:prstGeom prst="straightConnector1">
            <a:avLst/>
          </a:prstGeom>
          <a:noFill/>
          <a:ln w="25400" cap="flat" cmpd="sng">
            <a:solidFill>
              <a:srgbClr val="CAA37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1"/>
          <p:cNvSpPr txBox="1"/>
          <p:nvPr/>
        </p:nvSpPr>
        <p:spPr>
          <a:xfrm>
            <a:off x="0" y="5907373"/>
            <a:ext cx="12192000" cy="93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sz="4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4800" b="1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0" y="4531061"/>
            <a:ext cx="12191999" cy="103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Comité de Ética, Conducta y Prevención de Conflictos de Interés del</a:t>
            </a:r>
            <a:br>
              <a:rPr lang="es-MX"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-MX"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Instituto Tamaulipeco de Becas, Estímulos y Créditos Educativos.</a:t>
            </a:r>
            <a:endParaRPr sz="28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151" y="351667"/>
            <a:ext cx="624799" cy="9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6025" y="564929"/>
            <a:ext cx="2070480" cy="50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73a6bd17d_0_20"/>
          <p:cNvSpPr txBox="1"/>
          <p:nvPr/>
        </p:nvSpPr>
        <p:spPr>
          <a:xfrm>
            <a:off x="3074549" y="6409362"/>
            <a:ext cx="8336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0" name="Google Shape;110;g2573a6bd17d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877" y="535599"/>
            <a:ext cx="624799" cy="9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573a6bd17d_0_20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734" y="6117762"/>
            <a:ext cx="1498351" cy="36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g2573a6bd17d_0_20"/>
          <p:cNvGraphicFramePr/>
          <p:nvPr/>
        </p:nvGraphicFramePr>
        <p:xfrm>
          <a:off x="1141575" y="2125263"/>
          <a:ext cx="9612300" cy="2607475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1875925"/>
                <a:gridCol w="382850"/>
                <a:gridCol w="1773175"/>
                <a:gridCol w="382850"/>
                <a:gridCol w="1811200"/>
                <a:gridCol w="676700"/>
                <a:gridCol w="1264000"/>
                <a:gridCol w="337150"/>
                <a:gridCol w="1108450"/>
              </a:tblGrid>
              <a:tr h="6724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recomendaciones generales.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recomendaciones generales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17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conclusión y archivo del 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expediente.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expedientes concluidos y archivados / Total de expedientes)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47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recomendaciones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recomendaciones implementadas / Total de recomendaciones recibidas)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8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deficiencias o áreas de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oportunidad atendidas.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deficiencias o áreas de oportunidad atendidas / Total de deficiencias o áreas de oportunidad detectadas)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g3235732ec86_3_0"/>
          <p:cNvGraphicFramePr/>
          <p:nvPr/>
        </p:nvGraphicFramePr>
        <p:xfrm>
          <a:off x="704588" y="1326900"/>
          <a:ext cx="10782825" cy="4270650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1679475"/>
                <a:gridCol w="3605650"/>
                <a:gridCol w="2888050"/>
                <a:gridCol w="2609650"/>
              </a:tblGrid>
              <a:tr h="12004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Cargo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Puesto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Firma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817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20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Firmas 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Miguel Eduardo Dosal De La Fuente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Jefe del Departamento de Gestión Jurídica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Secretari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Maria Micaela Leal Perales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Secretaria Técnica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Coordinadora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 Leticia Abrego Lerma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Directora de Administración y Finanzas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Vocal 1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Ileana Gloribel Ponce Garza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Directora de Promoción y Servicios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Vocal 2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Martin Rafael Castillo Gómez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de Cartera y Recuperación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118" name="Google Shape;118;g3235732ec86_3_0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584" y="6117762"/>
            <a:ext cx="1498351" cy="36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235732ec86_3_0"/>
          <p:cNvSpPr txBox="1"/>
          <p:nvPr/>
        </p:nvSpPr>
        <p:spPr>
          <a:xfrm>
            <a:off x="2933700" y="6273800"/>
            <a:ext cx="81408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2025 </a:t>
            </a:r>
            <a:endParaRPr/>
          </a:p>
        </p:txBody>
      </p:sp>
      <p:pic>
        <p:nvPicPr>
          <p:cNvPr id="120" name="Google Shape;120;g3235732ec86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1677" y="208149"/>
            <a:ext cx="624799" cy="9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g2573a6bd17d_0_32"/>
          <p:cNvGraphicFramePr/>
          <p:nvPr>
            <p:extLst>
              <p:ext uri="{D42A27DB-BD31-4B8C-83A1-F6EECF244321}">
                <p14:modId xmlns:p14="http://schemas.microsoft.com/office/powerpoint/2010/main" val="2475782971"/>
              </p:ext>
            </p:extLst>
          </p:nvPr>
        </p:nvGraphicFramePr>
        <p:xfrm>
          <a:off x="4437925" y="63150"/>
          <a:ext cx="7188375" cy="4889111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1114825"/>
                <a:gridCol w="2012675"/>
                <a:gridCol w="2013475"/>
                <a:gridCol w="2047400"/>
              </a:tblGrid>
              <a:tr h="2281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 o valor del mes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Regla de Integridad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</a:tr>
              <a:tr h="5216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Enero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dirty="0">
                        <a:solidFill>
                          <a:srgbClr val="500050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Derecho</a:t>
                      </a:r>
                      <a:r>
                        <a:rPr lang="es-MX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Cooperación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Información Pública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</a:tr>
              <a:tr h="5958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Febrero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Disciplina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Respeto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dirty="0">
                        <a:solidFill>
                          <a:srgbClr val="500050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Procedimiento Administrativo</a:t>
                      </a:r>
                      <a:r>
                        <a:rPr lang="es-MX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</a:tr>
              <a:tr h="45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Marzo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Eficacia</a:t>
                      </a:r>
                      <a:r>
                        <a:rPr lang="es-MX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 de Género</a:t>
                      </a:r>
                      <a:r>
                        <a:rPr lang="es-MX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Comportamiento Digno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</a:tr>
              <a:tr h="16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Abril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Eficiencia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Solidaridad</a:t>
                      </a:r>
                      <a:r>
                        <a:rPr lang="es-MX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Actuación Pública</a:t>
                      </a:r>
                      <a:r>
                        <a:rPr lang="es-MX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</a:tr>
              <a:tr h="19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Honradez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Confianza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Humanos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0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Legalidad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Veracidad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Interno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0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Julio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Septiembre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Octubre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</a:tr>
              <a:tr h="2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Noviembre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 anchor="ctr"/>
                </a:tc>
              </a:tr>
              <a:tr h="34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Diciembre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126" name="Google Shape;126;g2573a6bd17d_0_32"/>
          <p:cNvSpPr txBox="1"/>
          <p:nvPr/>
        </p:nvSpPr>
        <p:spPr>
          <a:xfrm>
            <a:off x="311050" y="1213425"/>
            <a:ext cx="3700500" cy="4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ANEXO</a:t>
            </a:r>
            <a:endParaRPr sz="1400" b="1" i="0" u="none" strike="noStrike" cap="none">
              <a:solidFill>
                <a:schemeClr val="dk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Para efectos de dar cumplimiento al </a:t>
            </a:r>
            <a:r>
              <a:rPr lang="es-MX" sz="1400" b="1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Objetivo IV. Difusión</a:t>
            </a: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, específicamente la </a:t>
            </a:r>
            <a:r>
              <a:rPr lang="es-MX" sz="1400" b="1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Actividad IV.2.</a:t>
            </a: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 “Elaborar y/o compartir material didáctico, impreso o digital, mediante el cual se promueva valores, principios, reglas de integridad contenidos en los Códigos de ética y de conducta para fomentar la actuación ética e </a:t>
            </a:r>
            <a:r>
              <a:rPr lang="es-MX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íntegra</a:t>
            </a: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 de las personas servidoras públicas”, se pone a disposición el siguiente calendario:</a:t>
            </a:r>
            <a:endParaRPr sz="1100" b="0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2573a6bd17d_0_32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584" y="6117762"/>
            <a:ext cx="1498351" cy="36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573a6bd17d_0_32"/>
          <p:cNvSpPr txBox="1"/>
          <p:nvPr/>
        </p:nvSpPr>
        <p:spPr>
          <a:xfrm>
            <a:off x="4102100" y="6111350"/>
            <a:ext cx="7524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2025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874713" y="1416495"/>
            <a:ext cx="6831435" cy="113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ncode Sans"/>
              <a:buNone/>
            </a:pPr>
            <a:r>
              <a:rPr lang="es-MX" sz="6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Marco Normativo </a:t>
            </a:r>
            <a:endParaRPr sz="6000" b="1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818867" y="2395997"/>
            <a:ext cx="6933062" cy="396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Con fundamento en los LINEAMIENTOS PARA LA INTEGRACIÓN, ORGANIZACIÓN, FUNCIONAMIENTO Y EVALUACIÓN DE LOS COMITÉS DE ÉTICA, CONDUCTA Y PREVENCIÓN DE CONFLICTOS DE INTERÉS EN LAS DEPENDENCIAS Y ENTIDADES DE LA ADMINISTRACIÓN PÚBLICA ESTATAL Y LA GUÍA PARA LA ELABORACIÓN Y ACTUALIZACIÓN DEL CÓDIGO DE CONDUCTA Y PREVENCIÓN DE CONFLICTOS DE INTERÉS DE LAS DEPENDENCIAS Y ENTIDADES DE LA ADMINISTRACIÓN PÚBLICA ESTATAL, publicados en el Periódico Oficial del Estado Edición Vespertina Número 63 de fecha, jueves 25 de mayo de 2023.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Se presenta a este Comité el PLAN ANUAL DE TRABAJO 202</a:t>
            </a:r>
            <a:r>
              <a:rPr lang="es-MX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5</a:t>
            </a:r>
            <a:r>
              <a:rPr lang="es-MX" sz="14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2"/>
          <p:cNvCxnSpPr/>
          <p:nvPr/>
        </p:nvCxnSpPr>
        <p:spPr>
          <a:xfrm rot="10800000">
            <a:off x="849899" y="935760"/>
            <a:ext cx="10561051" cy="0"/>
          </a:xfrm>
          <a:prstGeom prst="straightConnector1">
            <a:avLst/>
          </a:prstGeom>
          <a:noFill/>
          <a:ln w="25400" cap="flat" cmpd="sng">
            <a:solidFill>
              <a:srgbClr val="CAA37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"/>
          <p:cNvSpPr txBox="1"/>
          <p:nvPr/>
        </p:nvSpPr>
        <p:spPr>
          <a:xfrm>
            <a:off x="3172085" y="599247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Comité de Ética, Conducta y Prevención de Conflictos de Interés 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6915" y="5801128"/>
            <a:ext cx="564035" cy="89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713" y="514310"/>
            <a:ext cx="1394780" cy="3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263061" y="6409362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/>
        </p:nvSpPr>
        <p:spPr>
          <a:xfrm>
            <a:off x="874713" y="1416495"/>
            <a:ext cx="6831435" cy="113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ncode Sans"/>
              <a:buNone/>
            </a:pPr>
            <a:r>
              <a:rPr lang="es-MX" sz="6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Objetivo</a:t>
            </a:r>
            <a:endParaRPr sz="6000" b="1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874713" y="3364992"/>
            <a:ext cx="6413191" cy="128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Establecer las metas y actividades específicas que desarrollará el Comité, durante el ejercicio fiscal 202</a:t>
            </a:r>
            <a:r>
              <a:rPr lang="es-MX" sz="2000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5</a:t>
            </a:r>
            <a:r>
              <a:rPr lang="es-MX" sz="2000" b="0" i="0" u="none" strike="noStrike" cap="none">
                <a:solidFill>
                  <a:schemeClr val="dk1"/>
                </a:solidFill>
                <a:latin typeface="Encode Sans Semi Expanded"/>
                <a:ea typeface="Encode Sans Semi Expanded"/>
                <a:cs typeface="Encode Sans Semi Expanded"/>
                <a:sym typeface="Encode Sans Semi Expanded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Encode Sans Semi Expanded"/>
              <a:ea typeface="Encode Sans Semi Expanded"/>
              <a:cs typeface="Encode Sans Semi Expanded"/>
              <a:sym typeface="Encode Sans Semi Expanded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806474" y="2322641"/>
            <a:ext cx="5673755" cy="74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ncode Sans"/>
              <a:buNone/>
            </a:pPr>
            <a:endParaRPr sz="2000" b="1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51" name="Google Shape;51;p3"/>
          <p:cNvCxnSpPr/>
          <p:nvPr/>
        </p:nvCxnSpPr>
        <p:spPr>
          <a:xfrm rot="10800000">
            <a:off x="849899" y="935760"/>
            <a:ext cx="10561051" cy="0"/>
          </a:xfrm>
          <a:prstGeom prst="straightConnector1">
            <a:avLst/>
          </a:prstGeom>
          <a:noFill/>
          <a:ln w="25400" cap="flat" cmpd="sng">
            <a:solidFill>
              <a:srgbClr val="CAA37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6915" y="5801128"/>
            <a:ext cx="564035" cy="89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713" y="514310"/>
            <a:ext cx="1394780" cy="3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 txBox="1"/>
          <p:nvPr/>
        </p:nvSpPr>
        <p:spPr>
          <a:xfrm>
            <a:off x="3172085" y="599247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Comité de Ética, Conducta y Prevención de Conflictos de Interés 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263061" y="6409362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4"/>
          <p:cNvGraphicFramePr/>
          <p:nvPr/>
        </p:nvGraphicFramePr>
        <p:xfrm>
          <a:off x="684225" y="248100"/>
          <a:ext cx="10075525" cy="5817305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2965725"/>
                <a:gridCol w="922900"/>
                <a:gridCol w="866825"/>
                <a:gridCol w="866825"/>
                <a:gridCol w="1684575"/>
                <a:gridCol w="1612125"/>
                <a:gridCol w="1156550"/>
              </a:tblGrid>
              <a:tr h="7877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16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específica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inicio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final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Medios de verificación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 (%)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716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525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I. Emisión o actualización del Código de Conducta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Formalizar las normas mínimas de comportamiento de las personas servidoras públicas adscritas al Instituto Tamaulipeco de Becas, Estímulos y Créditos Educativos, y el compromiso de cumplirlas y de exigir su cumplimiento.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I.1.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Actualización y publicación del Código de Conducta y Prevención de Conflictos de Interés.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Publicación del Código de Conducta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12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</a:tr>
              <a:tr h="1297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II. Gestión del CECPCI.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Asegurar la operación del Comité y el cumplimiento de sus obligaciones en apego a  lo establecido en los  Lineamientos.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II.1.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Formalizar el calendario Anual de Sesiones Ordinarias.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Calendario Anual de Sesiones Ordinarias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II.2.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Integrar el CECPCI de la dependencia o entidad, o en su caso, actualizar a los miembros que lo integran.</a:t>
                      </a: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/2025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Acta de instalación o de sesión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II.3.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Emitir el Programa Anual de Trabajo de ejercicio en curso.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Acta de sesión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 formalizado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II.4.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Emitir el Informe Anual de Actividades del ejercicio en curso.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11/12/202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11/12/202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Acta de sesión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IAA formalizado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36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II.5.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Aplicar y difundir las encuestas electrónicas para la verificación de cumplimiento de valores.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10/07/202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de las encuestas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II.6.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Ejecutar las actividades de colaboración con la Contraloría Gubernamental.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/12/202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las actividades realizadas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6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II.7.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Informar mensualmente a la Contraloría Gubernamental y al OIC de las actividades realizadas y sobre las quejas y denuncias recibidas y su seguimiento.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/12/202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las actividades realizadas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 de quejas y denuncias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12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</a:tr>
              <a:tr h="259425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III. Capacitación y sensibilización.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los conocimientos, capacidades y actitudes de las personas servidoras públicas para fomentar el desempeño de su empleo, cargo o comisión y actuación dentro de un marco ético, íntegro y en apego a la legalidad.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III.1.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 firma de la carta compromiso por las personas servidoras públicas.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de promoción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36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III.2. 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 cumplimiento al cronograma anual de capacitación que emita la Contraloría Gubernamental.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Registros de asistencia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Fotografías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61" name="Google Shape;61;p4"/>
          <p:cNvSpPr txBox="1"/>
          <p:nvPr/>
        </p:nvSpPr>
        <p:spPr>
          <a:xfrm>
            <a:off x="3074549" y="6409362"/>
            <a:ext cx="8336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2" name="Google Shape;62;p4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1077" y="319699"/>
            <a:ext cx="624799" cy="9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3074549" y="6409362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9" name="Google Shape;69;p5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" name="Google Shape;70;p5"/>
          <p:cNvGraphicFramePr/>
          <p:nvPr/>
        </p:nvGraphicFramePr>
        <p:xfrm>
          <a:off x="628025" y="827950"/>
          <a:ext cx="10580325" cy="5458235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3114325"/>
                <a:gridCol w="969125"/>
                <a:gridCol w="910250"/>
                <a:gridCol w="910250"/>
                <a:gridCol w="1768975"/>
                <a:gridCol w="1692925"/>
                <a:gridCol w="1214475"/>
              </a:tblGrid>
              <a:tr h="7928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8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específica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inicio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final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Medios de verificación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 (%)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75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III.3.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Gestionar o impartir cursos de capacitación y sensibilización a las personas servidoras públicas en materia de: ética pública, integridad, prevención de conflictos de interés, derechos humanos y prevención del acoso y/o hostigamiento sexual y/o laboral.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/11/202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Registros de asistencia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Fotografías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didáctico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III.4.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Cursar y acreditar, anualmente, por lo menos un curso de capacitación por los miembros del Comité.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/11/202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Diplomas o Reconocimientos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598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9250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IV. Difusión.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el contenido del Código de Ética del Poder Ejecutivo del Estado de Tamaulipas, Reglas de Integridad para el ejercicio de la Función Pública y Código de Conducta de la dependencia o entidad.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IV.1.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Firma de la carta compromiso por las personas servidoras públicas.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Cartas compromiso formalizadas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70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IV.2.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Elaborar y/o compartir material didáctico, impreso o digital, mediante el cual se promueva valores, principios, reglas de integridad contenidos en los Códigos de ética y de conducta para fomentar la actuación ética e íntegra de las personas servidoras públicas.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didáctico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actividades de difusión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70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IV.3.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Publicar en la página de internet institucional el Código de Ética del Poder Ejecutivo del Estado de Tamaulipas, Reglas de Integridad para el ejercicio de la Función Pública y el Código de Conducta de la dependencia o entidad.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/07/202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Captura de pantalla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Link de acceso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5982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4625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V. Asesoría y consulta.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y difundir mecanismos para la recepción y atención de consultas y proporcionar asesorías.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V.1.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Dar a conocer a las personas servidoras públicas el mecanismo para la recepción y atención de consultas.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actividades de difusión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V.2.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Establecer un registro de las asesorías y consultas manteniéndolo permanentemente actualizado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 de asesoría y consulta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71" name="Google Shape;7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77" y="230799"/>
            <a:ext cx="624799" cy="9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/>
          <p:nvPr/>
        </p:nvSpPr>
        <p:spPr>
          <a:xfrm>
            <a:off x="3074549" y="6409362"/>
            <a:ext cx="8336401" cy="31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7" name="Google Shape;77;p6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Google Shape;78;p6"/>
          <p:cNvGraphicFramePr/>
          <p:nvPr/>
        </p:nvGraphicFramePr>
        <p:xfrm>
          <a:off x="400050" y="1061475"/>
          <a:ext cx="11502975" cy="5182800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3385900"/>
                <a:gridCol w="1053650"/>
                <a:gridCol w="989625"/>
                <a:gridCol w="989625"/>
                <a:gridCol w="1923225"/>
                <a:gridCol w="1840550"/>
                <a:gridCol w="1320400"/>
              </a:tblGrid>
              <a:tr h="5120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2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específica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inicio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final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Medios de verificación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 (%)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149375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VI. Quejas y denuncias atendidas.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mecanismos para la recepción, atención y seguimiento de quejas y denuncias.  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VI.1.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Aplicar el Procedimiento y protocolo de recepción y atención a quejas y denuncias.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Expedientes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5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VI.2.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Fomentar la cultura de la denuncia por faltas u omisiones al Código de Ética, Reglas de Integridad, Código de conducta y Protocolo de hostigamiento y/o acoso sexual.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actividades de fomento a la cultura de la denuncia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69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VI.3.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Dar a conocer a las personas servidoras públicas los mecanismos de denuncias por faltas u omisiones al Código de ética, Reglas de Integridad, Código de conducta y Protocolo de hostigamiento y/o acoso sexual.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Mecanismos de denuncia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actividades de difusión de los mecanismos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1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VI.4.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Establecer un registro de las quejas y denuncias manteniéndolo permanentemente actualizado.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 de quejas y denuncias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VI.5.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Atender y dar seguimiento a las quejas y denuncias recibidas.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Expedientes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6827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9375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VII. Seguimiento a recomendaciones emitidas.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Atender las recomendaciones efectuadas por el OIC u otras instancias de seguimiento y evaluación.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4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VII.1.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las recomendaciones o áreas de mejora identificadas generando la evidencia correspondiente.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Recomendaciones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 modificado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las actividades implementadas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640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s-MX" sz="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9375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b="1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VIII. Mejora de procesos. </a:t>
                      </a:r>
                      <a:r>
                        <a:rPr lang="es-MX" sz="900" u="none" strike="noStrike" cap="non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Optimizar los procedimientos del Comité, con la finalidad de aumentar su eficiencia y  el logro eficaz de los objetivos.</a:t>
                      </a:r>
                      <a:endParaRPr sz="900" b="1" u="none" strike="noStrike" cap="none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4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VIII.1.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deficiencias o áreas de oportunidad en los procedimientos que ejecuta el Comité a efecto de realizar los ajustes o modificaciones pertinentes.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 de actividades de diagnóstico o revisión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16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 VIII.2.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 los ajustes o modificaciones realizadas a los procedimientos.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/05/202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</a:t>
                      </a: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 del ITABEC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Modificaciones a los procedimientos formalizadas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8377" y="-1"/>
            <a:ext cx="624799" cy="9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7"/>
          <p:cNvGraphicFramePr/>
          <p:nvPr/>
        </p:nvGraphicFramePr>
        <p:xfrm>
          <a:off x="1988500" y="1238775"/>
          <a:ext cx="8215000" cy="4127500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2220175"/>
                <a:gridCol w="1150600"/>
                <a:gridCol w="801175"/>
                <a:gridCol w="591175"/>
                <a:gridCol w="535300"/>
                <a:gridCol w="694700"/>
                <a:gridCol w="1168400"/>
                <a:gridCol w="1053475"/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Fórmula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del 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Fuentes de información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Cualitativos 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MX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Documentado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MX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Formalizado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MX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Publicado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marR="0" lvl="0" indent="-2794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AutoNum type="arabicPeriod"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 Conducta y Prevención de Conflictos de Interés publicado.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2.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Calendario Anual de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Sesiones Ordinarias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aprobado.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3.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ética, conducta y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prevención de conflicto de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interés instalado/actualizado.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4.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formalizado.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5.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Informe Anual de Actividades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entregado a la Contraloría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Gubernamental.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6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Publicación en la página de internet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institucional del Código de Ética del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Poder Ejecutivo del Estado de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Tamaulipas, las Reglas de Integridad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el ejercicio de la Función Pública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el Código de Conducta de la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dependencia o entidad.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85" name="Google Shape;85;p7"/>
          <p:cNvSpPr txBox="1"/>
          <p:nvPr/>
        </p:nvSpPr>
        <p:spPr>
          <a:xfrm>
            <a:off x="3074549" y="6409362"/>
            <a:ext cx="8336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6" name="Google Shape;86;p7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/>
          <p:nvPr/>
        </p:nvSpPr>
        <p:spPr>
          <a:xfrm>
            <a:off x="0" y="242175"/>
            <a:ext cx="120282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Encode Sans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Indicadores</a:t>
            </a:r>
            <a:endParaRPr sz="4800" b="1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8" name="Google Shape;8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5777" y="242174"/>
            <a:ext cx="624799" cy="9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/>
        </p:nvSpPr>
        <p:spPr>
          <a:xfrm>
            <a:off x="3074549" y="6409362"/>
            <a:ext cx="8336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877" y="535599"/>
            <a:ext cx="624799" cy="9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" name="Google Shape;96;p8"/>
          <p:cNvGraphicFramePr/>
          <p:nvPr/>
        </p:nvGraphicFramePr>
        <p:xfrm>
          <a:off x="1988500" y="1160150"/>
          <a:ext cx="8378825" cy="4433697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1784975"/>
                <a:gridCol w="93975"/>
                <a:gridCol w="1687200"/>
                <a:gridCol w="93975"/>
                <a:gridCol w="1723400"/>
                <a:gridCol w="643900"/>
                <a:gridCol w="1202700"/>
                <a:gridCol w="93975"/>
                <a:gridCol w="1054725"/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Fórmula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del 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Fuentes de información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Cuantitativos 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AutoNum type="arabicPeriod"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de cumplimiento del Código de Ética por las personas servidoras públicas adscritas.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(Suma de todas las calificaciones otorgadas para cada valor o principio del Código de Ética / Número de personas servidoras públicas que respondieron la evaluación sobre el cumplimiento del Código de Ética)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actividades de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colaboración ejecutadas.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actividades de colaboración realizadas / Total de actividades de colaboración programadas)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informes mensuales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entregados a la Contraloría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Gubernamental.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informes mensuales entregados / Total de informes programados)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personas servidoras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públicas con carta compromiso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suscrita.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personas servidoras públicas con carta compromiso suscrita / Total de personas servidoras públicas adscritas)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cursos de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capacitación realizados.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cursos de capacitación realizados / Total de cursos de capacitación programados)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personas servidoras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públicas capacitadas.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personas servidoras públicas capacitadas / Total de personas servidoras públicas adscritas)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73a6bd17d_0_12"/>
          <p:cNvSpPr txBox="1"/>
          <p:nvPr/>
        </p:nvSpPr>
        <p:spPr>
          <a:xfrm>
            <a:off x="3074549" y="6409362"/>
            <a:ext cx="8336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33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Programa Anual de Trabajo 202</a:t>
            </a:r>
            <a:r>
              <a:rPr lang="es-MX" b="1">
                <a:solidFill>
                  <a:srgbClr val="AB0033"/>
                </a:solidFill>
                <a:latin typeface="Encode Sans"/>
                <a:ea typeface="Encode Sans"/>
                <a:cs typeface="Encode Sans"/>
                <a:sym typeface="Encode Sans"/>
              </a:rPr>
              <a:t>5</a:t>
            </a:r>
            <a:endParaRPr sz="1400" b="1" i="0" u="none" strike="noStrike" cap="none">
              <a:solidFill>
                <a:srgbClr val="AB003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2" name="Google Shape;102;g2573a6bd17d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877" y="535599"/>
            <a:ext cx="624799" cy="9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573a6bd17d_0_1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084" y="6346362"/>
            <a:ext cx="1498351" cy="36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g2573a6bd17d_0_12"/>
          <p:cNvGraphicFramePr/>
          <p:nvPr/>
        </p:nvGraphicFramePr>
        <p:xfrm>
          <a:off x="1988500" y="679125"/>
          <a:ext cx="8378825" cy="5101971"/>
        </p:xfrm>
        <a:graphic>
          <a:graphicData uri="http://schemas.openxmlformats.org/drawingml/2006/table">
            <a:tbl>
              <a:tblPr bandRow="1">
                <a:noFill/>
                <a:tableStyleId>{ACF102E3-515C-4039-9BCD-2ADC33786ADA}</a:tableStyleId>
              </a:tblPr>
              <a:tblGrid>
                <a:gridCol w="1784975"/>
                <a:gridCol w="93975"/>
                <a:gridCol w="1687200"/>
                <a:gridCol w="93975"/>
                <a:gridCol w="1723400"/>
                <a:gridCol w="643900"/>
                <a:gridCol w="1202700"/>
                <a:gridCol w="93975"/>
                <a:gridCol w="1054725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implementación de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 actividades de difusión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actividades de difusión realizadas / Total de actividades de difusión programadas)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asesorías y consultas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recibidas.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asesorías y consultas recibidas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asesorías y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consultas atendidas.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asesorías y consultas atendidas / Total de asesorías y consultas recibidas)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ANUAL DE TRABAJO 202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Comité de Ética, Conducta y Prevención de Conflictos de Interés del</a:t>
                      </a:r>
                      <a:b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Instituto Tamaulipeco de Becas, Estímulos y Créditos Educativos.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Fórmula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del indicador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Avance mensual acumulado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Fuentes de información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Cuantitativos 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quejas y denuncias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recibidas.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quejas y denuncias recibidas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quejas y denuncias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admitidas.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quejas y denuncias admitidas / Total de quejas y denuncias recibidas 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quejas y denuncias   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trámite.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quejas y denuncias en trámite / Total de quejas y denuncias admitidas 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quejas y denuncias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 no son competencia.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quejas y denuncias que no son competencia / Total de quejas y denuncias recibidas 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medidas de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protección implementadas.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medidas de protección implementadas / Total de solicitudes de medidas de protección realizadas)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expedientes con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 de determinación.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(Número de expedientes con proyecto de determinación / Total de expedientes) *100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recomendaciones 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</a:t>
                      </a: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individuales.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MX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recomendaciones individuales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2407</Words>
  <Application>Microsoft Office PowerPoint</Application>
  <PresentationFormat>Panorámica</PresentationFormat>
  <Paragraphs>438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Encode Sans Semi Expanded</vt:lpstr>
      <vt:lpstr>Calibri</vt:lpstr>
      <vt:lpstr>Encode Sans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Cuit Reséndez</dc:creator>
  <cp:lastModifiedBy>Cuenta Microsoft</cp:lastModifiedBy>
  <cp:revision>1</cp:revision>
  <dcterms:created xsi:type="dcterms:W3CDTF">2022-10-06T18:16:56Z</dcterms:created>
  <dcterms:modified xsi:type="dcterms:W3CDTF">2025-10-23T16:04:33Z</dcterms:modified>
</cp:coreProperties>
</file>